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6" r:id="rId2"/>
    <p:sldId id="287" r:id="rId3"/>
    <p:sldId id="298" r:id="rId4"/>
    <p:sldId id="300" r:id="rId5"/>
    <p:sldId id="288" r:id="rId6"/>
    <p:sldId id="258" r:id="rId7"/>
    <p:sldId id="260" r:id="rId8"/>
    <p:sldId id="281" r:id="rId9"/>
    <p:sldId id="284" r:id="rId10"/>
    <p:sldId id="285" r:id="rId11"/>
    <p:sldId id="286" r:id="rId12"/>
    <p:sldId id="301" r:id="rId13"/>
    <p:sldId id="282" r:id="rId14"/>
    <p:sldId id="297" r:id="rId15"/>
    <p:sldId id="283" r:id="rId16"/>
    <p:sldId id="289" r:id="rId17"/>
    <p:sldId id="290" r:id="rId18"/>
    <p:sldId id="302" r:id="rId19"/>
    <p:sldId id="303" r:id="rId20"/>
    <p:sldId id="304" r:id="rId21"/>
    <p:sldId id="292" r:id="rId22"/>
    <p:sldId id="293" r:id="rId23"/>
    <p:sldId id="295" r:id="rId24"/>
    <p:sldId id="294" r:id="rId25"/>
    <p:sldId id="352" r:id="rId26"/>
    <p:sldId id="342" r:id="rId27"/>
    <p:sldId id="343" r:id="rId28"/>
    <p:sldId id="344" r:id="rId29"/>
    <p:sldId id="345" r:id="rId30"/>
    <p:sldId id="346" r:id="rId31"/>
    <p:sldId id="347" r:id="rId32"/>
    <p:sldId id="348" r:id="rId33"/>
    <p:sldId id="349" r:id="rId34"/>
    <p:sldId id="350" r:id="rId35"/>
    <p:sldId id="351" r:id="rId36"/>
    <p:sldId id="35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EB1FDD-1603-4FFB-B4F9-1D025F33D871}">
          <p14:sldIdLst>
            <p14:sldId id="296"/>
            <p14:sldId id="287"/>
            <p14:sldId id="298"/>
            <p14:sldId id="300"/>
            <p14:sldId id="288"/>
            <p14:sldId id="258"/>
            <p14:sldId id="260"/>
            <p14:sldId id="281"/>
            <p14:sldId id="284"/>
            <p14:sldId id="285"/>
            <p14:sldId id="286"/>
            <p14:sldId id="301"/>
            <p14:sldId id="282"/>
            <p14:sldId id="297"/>
            <p14:sldId id="283"/>
            <p14:sldId id="289"/>
            <p14:sldId id="290"/>
            <p14:sldId id="302"/>
            <p14:sldId id="303"/>
            <p14:sldId id="304"/>
            <p14:sldId id="292"/>
            <p14:sldId id="293"/>
            <p14:sldId id="295"/>
            <p14:sldId id="294"/>
          </p14:sldIdLst>
        </p14:section>
        <p14:section name="TransferLearning" id="{961E327E-C121-442D-A4F2-2F30751898CA}">
          <p14:sldIdLst>
            <p14:sldId id="352"/>
            <p14:sldId id="342"/>
            <p14:sldId id="343"/>
            <p14:sldId id="344"/>
            <p14:sldId id="345"/>
            <p14:sldId id="346"/>
            <p14:sldId id="347"/>
            <p14:sldId id="348"/>
            <p14:sldId id="349"/>
            <p14:sldId id="350"/>
            <p14:sldId id="351"/>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89" autoAdjust="0"/>
  </p:normalViewPr>
  <p:slideViewPr>
    <p:cSldViewPr snapToGrid="0">
      <p:cViewPr varScale="1">
        <p:scale>
          <a:sx n="66" d="100"/>
          <a:sy n="66" d="100"/>
        </p:scale>
        <p:origin x="66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23:27:35.626"/>
    </inkml:context>
    <inkml:brush xml:id="br0">
      <inkml:brushProperty name="width" value="0.2" units="cm"/>
      <inkml:brushProperty name="height" value="0.2" units="cm"/>
      <inkml:brushProperty name="color" value="#E71224"/>
    </inkml:brush>
  </inkml:definitions>
  <inkml:trace contextRef="#ctx0" brushRef="#br0">5206 281 24575,'0'-12'0,"-1"1"0,1-1 0,-2 0 0,-5-21 0,5 26 0,-1 0 0,0 0 0,0 1 0,-1-1 0,0 1 0,0 0 0,0 0 0,-10-10 0,5 7 0,-1 1 0,1 1 0,-1-1 0,-1 2 0,1 0 0,-1 0 0,0 0 0,0 2 0,-22-7 0,-11 0 0,-58-8 0,75 15 0,-231-20-316,-2 21-258,208 3 475,-162 5-750,1 10 0,-415 85 0,334-27-9,-430 167 0,535-162 386,3 9 0,4 7 1,4 9-1,5 7 0,5 8 1,-250 227-1,85-14 152,269-258 213,2 2 0,-90 150 0,134-194 245,1 1 0,2 0 0,1 1 0,-18 69 0,28-81-69,0 0 0,2 1 0,0-1 0,1 1 0,2-1 0,0 1 0,1-1 0,1 0 0,9 33 0,-2-21-3,3-1 0,0-1 1,2 1-1,2-2 0,0-1 0,2 0 0,1-1 0,2-1 0,31 32 0,-8-16 73,1-2-1,2-2 1,2-3 0,73 43-1,-52-42-245,0-3-1,3-3 1,1-3-1,128 30 1,-51-28-762,224 17 0,-158-36-145,1-10-1,299-36 1,428-126-1122,-29-70 1980,-30-89-531,-394 71 914,-390 186-31,-2-5-1,139-122 1,-195 149 193,-2-2-1,73-94 1,-99 113-247,-1-1-1,-1-1 1,-1 0 0,-1 0-1,-1-2 1,-2 1 0,0-1-1,5-32 1,-13 44-41,0-1-1,-1 1 1,0-1 0,-2 1 0,0-1-1,-1 0 1,0 1 0,-1 0 0,-7-20-1,2 12-19,-2 0 0,-1 1 1,0 0-1,-2 1 0,-17-24 0,-44-49 1737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DE753-7AD3-48C2-AA54-9A223CD4CC75}" type="datetimeFigureOut">
              <a:rPr lang="fr-FR" smtClean="0"/>
              <a:t>23/01/2026</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27415-31FD-4454-8E29-ED1BC02BF005}" type="slidenum">
              <a:rPr lang="fr-FR" smtClean="0"/>
              <a:t>‹#›</a:t>
            </a:fld>
            <a:endParaRPr lang="fr-FR"/>
          </a:p>
        </p:txBody>
      </p:sp>
    </p:spTree>
    <p:extLst>
      <p:ext uri="{BB962C8B-B14F-4D97-AF65-F5344CB8AC3E}">
        <p14:creationId xmlns:p14="http://schemas.microsoft.com/office/powerpoint/2010/main" val="194280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Simplifies the representation of an image into something that is more meaningful and easier to analyze.</a:t>
            </a:r>
          </a:p>
        </p:txBody>
      </p:sp>
      <p:sp>
        <p:nvSpPr>
          <p:cNvPr id="4" name="Slide Number Placeholder 3"/>
          <p:cNvSpPr>
            <a:spLocks noGrp="1"/>
          </p:cNvSpPr>
          <p:nvPr>
            <p:ph type="sldNum" sz="quarter" idx="5"/>
          </p:nvPr>
        </p:nvSpPr>
        <p:spPr/>
        <p:txBody>
          <a:bodyPr/>
          <a:lstStyle/>
          <a:p>
            <a:fld id="{AEB5A21D-F6DA-425F-9DBE-C9D0FC3A7ACA}" type="slidenum">
              <a:rPr lang="en-US" smtClean="0"/>
              <a:t>3</a:t>
            </a:fld>
            <a:endParaRPr lang="en-US"/>
          </a:p>
        </p:txBody>
      </p:sp>
    </p:spTree>
    <p:extLst>
      <p:ext uri="{BB962C8B-B14F-4D97-AF65-F5344CB8AC3E}">
        <p14:creationId xmlns:p14="http://schemas.microsoft.com/office/powerpoint/2010/main" val="3210251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volume is a 3D image; segmentation is contouring of regions of interest (tumor, organs, </a:t>
            </a:r>
            <a:r>
              <a:rPr lang="en-US" dirty="0" err="1"/>
              <a:t>etc</a:t>
            </a:r>
            <a:r>
              <a:rPr lang="en-US" dirty="0"/>
              <a:t>…).</a:t>
            </a:r>
          </a:p>
          <a:p>
            <a:r>
              <a:rPr lang="en-US" dirty="0"/>
              <a:t>Segmentation used to be done slice by slice by doctors.</a:t>
            </a:r>
          </a:p>
        </p:txBody>
      </p:sp>
      <p:sp>
        <p:nvSpPr>
          <p:cNvPr id="4" name="Slide Number Placeholder 3"/>
          <p:cNvSpPr>
            <a:spLocks noGrp="1"/>
          </p:cNvSpPr>
          <p:nvPr>
            <p:ph type="sldNum" sz="quarter" idx="5"/>
          </p:nvPr>
        </p:nvSpPr>
        <p:spPr/>
        <p:txBody>
          <a:bodyPr/>
          <a:lstStyle/>
          <a:p>
            <a:fld id="{AEB5A21D-F6DA-425F-9DBE-C9D0FC3A7ACA}" type="slidenum">
              <a:rPr lang="en-US" smtClean="0"/>
              <a:t>18</a:t>
            </a:fld>
            <a:endParaRPr lang="en-US"/>
          </a:p>
        </p:txBody>
      </p:sp>
    </p:spTree>
    <p:extLst>
      <p:ext uri="{BB962C8B-B14F-4D97-AF65-F5344CB8AC3E}">
        <p14:creationId xmlns:p14="http://schemas.microsoft.com/office/powerpoint/2010/main" val="2602698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we feed-in the bilinear interpolation to the last layer of the network, so that it only has to learn to correct the errors made by the bilinear interpolation.</a:t>
            </a:r>
          </a:p>
        </p:txBody>
      </p:sp>
      <p:sp>
        <p:nvSpPr>
          <p:cNvPr id="4" name="Slide Number Placeholder 3"/>
          <p:cNvSpPr>
            <a:spLocks noGrp="1"/>
          </p:cNvSpPr>
          <p:nvPr>
            <p:ph type="sldNum" sz="quarter" idx="5"/>
          </p:nvPr>
        </p:nvSpPr>
        <p:spPr/>
        <p:txBody>
          <a:bodyPr/>
          <a:lstStyle/>
          <a:p>
            <a:fld id="{AEB5A21D-F6DA-425F-9DBE-C9D0FC3A7ACA}" type="slidenum">
              <a:rPr lang="en-US" smtClean="0"/>
              <a:t>20</a:t>
            </a:fld>
            <a:endParaRPr lang="en-US"/>
          </a:p>
        </p:txBody>
      </p:sp>
    </p:spTree>
    <p:extLst>
      <p:ext uri="{BB962C8B-B14F-4D97-AF65-F5344CB8AC3E}">
        <p14:creationId xmlns:p14="http://schemas.microsoft.com/office/powerpoint/2010/main" val="3024683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dirty="0"/>
              <a:t>Intuition:</a:t>
            </a:r>
          </a:p>
          <a:p>
            <a:pPr algn="l"/>
            <a:endParaRPr lang="fr-FR" dirty="0"/>
          </a:p>
          <a:p>
            <a:pPr algn="l"/>
            <a:r>
              <a:rPr lang="en-US" b="0" i="0" dirty="0">
                <a:solidFill>
                  <a:srgbClr val="D1D5DB"/>
                </a:solidFill>
                <a:effectLst/>
                <a:latin typeface="Söhne"/>
              </a:rPr>
              <a:t>In transfer learning, it's common to use pre-trained weights for the majority of the model and then fine-tune only a subset of the layers. This is because the lower layers* of a deep neural network tend to learn more general features, such as edges and textures, which are useful for a wide range of tasks. The higher layers*, on the other hand, tend to learn more task-specific features, such as object parts or object classes. Therefore, it's typically beneficial to keep the pre-trained weights for the lower layers*, while retraining the higher layers* to adapt them to the new task.</a:t>
            </a:r>
          </a:p>
          <a:p>
            <a:pPr algn="l"/>
            <a:endParaRPr lang="en-US" b="0" i="0" dirty="0">
              <a:solidFill>
                <a:srgbClr val="D1D5DB"/>
              </a:solidFill>
              <a:effectLst/>
              <a:latin typeface="Söhne"/>
            </a:endParaRPr>
          </a:p>
          <a:p>
            <a:pPr algn="l"/>
            <a:r>
              <a:rPr lang="en-US" b="0" i="0" dirty="0">
                <a:solidFill>
                  <a:srgbClr val="D1D5DB"/>
                </a:solidFill>
                <a:effectLst/>
                <a:latin typeface="Söhne"/>
              </a:rPr>
              <a:t>However, it is not always necessary to retrain all the layers, it depends on the size of the dataset, the similarity between the old task and the new task, the computational resources and other factors. The choice of which layers to retrain and which to keep frozen can be determined through experimentation, such as by comparing the performance of different model configurations. That choice is a hyperparameter (again!).</a:t>
            </a:r>
          </a:p>
          <a:p>
            <a:endParaRPr lang="fr-FR" dirty="0"/>
          </a:p>
          <a:p>
            <a:r>
              <a:rPr lang="en-US" b="0" i="0" dirty="0">
                <a:solidFill>
                  <a:srgbClr val="D1D5DB"/>
                </a:solidFill>
                <a:effectLst/>
                <a:latin typeface="Söhne"/>
              </a:rPr>
              <a:t>* The first layers, closest to the input, are referred to as the lower layers, while the last layers, closest to the output, are referred to as the higher layers.</a:t>
            </a:r>
            <a:endParaRPr lang="fr-FR" dirty="0"/>
          </a:p>
        </p:txBody>
      </p:sp>
    </p:spTree>
    <p:extLst>
      <p:ext uri="{BB962C8B-B14F-4D97-AF65-F5344CB8AC3E}">
        <p14:creationId xmlns:p14="http://schemas.microsoft.com/office/powerpoint/2010/main" val="224448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7922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 Image Classification: The task of assigning a single label (e.g., "dog", "cat", "car") to an entire image.</a:t>
            </a:r>
          </a:p>
          <a:p>
            <a:pPr algn="l">
              <a:buFont typeface="Arial" panose="020B0604020202020204" pitchFamily="34" charset="0"/>
              <a:buChar char="•"/>
            </a:pPr>
            <a:r>
              <a:rPr lang="en-US" b="0" i="0" dirty="0">
                <a:solidFill>
                  <a:srgbClr val="D1D5DB"/>
                </a:solidFill>
                <a:effectLst/>
                <a:latin typeface="Söhne"/>
              </a:rPr>
              <a:t> Pixelwise Semantic Segmentation: The task of assigning a label (e.g., "dog", "cat", "car") to each individual pixel in an image. This can be used to create a segmentation mask of an object in an image.</a:t>
            </a:r>
          </a:p>
          <a:p>
            <a:pPr algn="l">
              <a:buFont typeface="Arial" panose="020B0604020202020204" pitchFamily="34" charset="0"/>
              <a:buChar char="•"/>
            </a:pPr>
            <a:r>
              <a:rPr lang="en-US" b="0" i="0" dirty="0">
                <a:solidFill>
                  <a:srgbClr val="D1D5DB"/>
                </a:solidFill>
                <a:effectLst/>
                <a:latin typeface="Söhne"/>
              </a:rPr>
              <a:t> Object Detection: The task of identifying one or more objects in an image and creating a bounding box around each object. This can be used to locate and identify multiple objects in an image.</a:t>
            </a:r>
          </a:p>
          <a:p>
            <a:pPr algn="l">
              <a:buFont typeface="Arial" panose="020B0604020202020204" pitchFamily="34" charset="0"/>
              <a:buChar char="•"/>
            </a:pPr>
            <a:r>
              <a:rPr lang="en-US" b="0" i="0" dirty="0">
                <a:solidFill>
                  <a:srgbClr val="D1D5DB"/>
                </a:solidFill>
                <a:effectLst/>
                <a:latin typeface="Söhne"/>
              </a:rPr>
              <a:t> Instance Segmentation: The task of creating a unique segmentation mask for each object of the same class in an image. This is a combination of object detection and semantic segmentation.</a:t>
            </a:r>
          </a:p>
          <a:p>
            <a:pPr algn="l">
              <a:buFont typeface="Arial" panose="020B0604020202020204" pitchFamily="34" charset="0"/>
              <a:buChar char="•"/>
            </a:pPr>
            <a:r>
              <a:rPr lang="en-US" b="0" i="0" dirty="0">
                <a:solidFill>
                  <a:srgbClr val="D1D5DB"/>
                </a:solidFill>
                <a:effectLst/>
                <a:latin typeface="Söhne"/>
              </a:rPr>
              <a:t> Person </a:t>
            </a:r>
            <a:r>
              <a:rPr lang="en-US" b="0" i="0" dirty="0" err="1">
                <a:solidFill>
                  <a:srgbClr val="D1D5DB"/>
                </a:solidFill>
                <a:effectLst/>
                <a:latin typeface="Söhne"/>
              </a:rPr>
              <a:t>Keypoint</a:t>
            </a:r>
            <a:r>
              <a:rPr lang="en-US" b="0" i="0" dirty="0">
                <a:solidFill>
                  <a:srgbClr val="D1D5DB"/>
                </a:solidFill>
                <a:effectLst/>
                <a:latin typeface="Söhne"/>
              </a:rPr>
              <a:t> Detection: The task of identifying and locating specific parts of an object, such as </a:t>
            </a:r>
            <a:r>
              <a:rPr lang="en-US" b="0" i="0" dirty="0" err="1">
                <a:solidFill>
                  <a:srgbClr val="D1D5DB"/>
                </a:solidFill>
                <a:effectLst/>
                <a:latin typeface="Söhne"/>
              </a:rPr>
              <a:t>keypoints</a:t>
            </a:r>
            <a:r>
              <a:rPr lang="en-US" b="0" i="0" dirty="0">
                <a:solidFill>
                  <a:srgbClr val="D1D5DB"/>
                </a:solidFill>
                <a:effectLst/>
                <a:latin typeface="Söhne"/>
              </a:rPr>
              <a:t> on a person's face or body.</a:t>
            </a:r>
          </a:p>
          <a:p>
            <a:pPr algn="l">
              <a:buFont typeface="Arial" panose="020B0604020202020204" pitchFamily="34" charset="0"/>
              <a:buChar char="•"/>
            </a:pPr>
            <a:r>
              <a:rPr lang="en-US" b="0" i="0" dirty="0">
                <a:solidFill>
                  <a:srgbClr val="D1D5DB"/>
                </a:solidFill>
                <a:effectLst/>
                <a:latin typeface="Söhne"/>
              </a:rPr>
              <a:t> Video Classification: The task of assigning a label (e.g., "sports", "news", "action movie") to a video, based on its content.</a:t>
            </a:r>
          </a:p>
        </p:txBody>
      </p:sp>
    </p:spTree>
    <p:extLst>
      <p:ext uri="{BB962C8B-B14F-4D97-AF65-F5344CB8AC3E}">
        <p14:creationId xmlns:p14="http://schemas.microsoft.com/office/powerpoint/2010/main" val="270992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37634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Everything</a:t>
            </a:r>
            <a:r>
              <a:rPr lang="fr-FR" dirty="0"/>
              <a:t> hand-</a:t>
            </a:r>
            <a:r>
              <a:rPr lang="fr-FR" dirty="0" err="1"/>
              <a:t>annotated</a:t>
            </a:r>
            <a:endParaRPr lang="fr-FR" dirty="0"/>
          </a:p>
        </p:txBody>
      </p:sp>
    </p:spTree>
    <p:extLst>
      <p:ext uri="{BB962C8B-B14F-4D97-AF65-F5344CB8AC3E}">
        <p14:creationId xmlns:p14="http://schemas.microsoft.com/office/powerpoint/2010/main" val="123802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3588931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2939900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 base on s’est entrainé sur </a:t>
            </a:r>
            <a:r>
              <a:rPr lang="fr-FR" dirty="0" err="1"/>
              <a:t>wikipédia</a:t>
            </a:r>
            <a:r>
              <a:rPr lang="fr-FR" dirty="0"/>
              <a:t>, </a:t>
            </a:r>
            <a:r>
              <a:rPr lang="fr-FR" dirty="0" err="1"/>
              <a:t>etc</a:t>
            </a:r>
            <a:r>
              <a:rPr lang="fr-FR" dirty="0"/>
              <a:t> … et le but c’était de prédire le mot n+1 en fonction des mots 1 à n. Le fine-tuning a notamment permis d’empêcher certains comportements, comme comparer Word et Google docs, … ce genre de trucs n’était pas du tout dans la base de données d’entrainement de départ. </a:t>
            </a:r>
          </a:p>
        </p:txBody>
      </p:sp>
    </p:spTree>
    <p:extLst>
      <p:ext uri="{BB962C8B-B14F-4D97-AF65-F5344CB8AC3E}">
        <p14:creationId xmlns:p14="http://schemas.microsoft.com/office/powerpoint/2010/main" val="894509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u="none" dirty="0">
                <a:solidFill>
                  <a:schemeClr val="tx1"/>
                </a:solidFill>
              </a:rPr>
              <a:t>U-Net est un réseau de neurones à convolution développé pour la segmentation d'images biomédicales.</a:t>
            </a:r>
          </a:p>
        </p:txBody>
      </p:sp>
      <p:sp>
        <p:nvSpPr>
          <p:cNvPr id="4" name="Slide Number Placeholder 3"/>
          <p:cNvSpPr>
            <a:spLocks noGrp="1"/>
          </p:cNvSpPr>
          <p:nvPr>
            <p:ph type="sldNum" sz="quarter" idx="5"/>
          </p:nvPr>
        </p:nvSpPr>
        <p:spPr/>
        <p:txBody>
          <a:bodyPr/>
          <a:lstStyle/>
          <a:p>
            <a:fld id="{AEB5A21D-F6DA-425F-9DBE-C9D0FC3A7ACA}" type="slidenum">
              <a:rPr lang="en-US" smtClean="0"/>
              <a:t>5</a:t>
            </a:fld>
            <a:endParaRPr lang="en-US"/>
          </a:p>
        </p:txBody>
      </p:sp>
    </p:spTree>
    <p:extLst>
      <p:ext uri="{BB962C8B-B14F-4D97-AF65-F5344CB8AC3E}">
        <p14:creationId xmlns:p14="http://schemas.microsoft.com/office/powerpoint/2010/main" val="372715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0093D-4329-C137-8397-2E8FB4872E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9A87-5BCA-08B5-DE06-2341AB8CD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652EA-C00A-3E91-4A0C-F250D06D1CD2}"/>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134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8</a:t>
            </a:fld>
            <a:endParaRPr lang="en-US"/>
          </a:p>
        </p:txBody>
      </p:sp>
    </p:spTree>
    <p:extLst>
      <p:ext uri="{BB962C8B-B14F-4D97-AF65-F5344CB8AC3E}">
        <p14:creationId xmlns:p14="http://schemas.microsoft.com/office/powerpoint/2010/main" val="416003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9</a:t>
            </a:fld>
            <a:endParaRPr lang="en-US"/>
          </a:p>
        </p:txBody>
      </p:sp>
    </p:spTree>
    <p:extLst>
      <p:ext uri="{BB962C8B-B14F-4D97-AF65-F5344CB8AC3E}">
        <p14:creationId xmlns:p14="http://schemas.microsoft.com/office/powerpoint/2010/main" val="284200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10</a:t>
            </a:fld>
            <a:endParaRPr lang="en-US"/>
          </a:p>
        </p:txBody>
      </p:sp>
    </p:spTree>
    <p:extLst>
      <p:ext uri="{BB962C8B-B14F-4D97-AF65-F5344CB8AC3E}">
        <p14:creationId xmlns:p14="http://schemas.microsoft.com/office/powerpoint/2010/main" val="336679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11</a:t>
            </a:fld>
            <a:endParaRPr lang="en-US"/>
          </a:p>
        </p:txBody>
      </p:sp>
    </p:spTree>
    <p:extLst>
      <p:ext uri="{BB962C8B-B14F-4D97-AF65-F5344CB8AC3E}">
        <p14:creationId xmlns:p14="http://schemas.microsoft.com/office/powerpoint/2010/main" val="268864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12</a:t>
            </a:fld>
            <a:endParaRPr lang="en-US"/>
          </a:p>
        </p:txBody>
      </p:sp>
    </p:spTree>
    <p:extLst>
      <p:ext uri="{BB962C8B-B14F-4D97-AF65-F5344CB8AC3E}">
        <p14:creationId xmlns:p14="http://schemas.microsoft.com/office/powerpoint/2010/main" val="165611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5A21D-F6DA-425F-9DBE-C9D0FC3A7ACA}" type="slidenum">
              <a:rPr lang="en-US" smtClean="0"/>
              <a:t>14</a:t>
            </a:fld>
            <a:endParaRPr lang="en-US"/>
          </a:p>
        </p:txBody>
      </p:sp>
    </p:spTree>
    <p:extLst>
      <p:ext uri="{BB962C8B-B14F-4D97-AF65-F5344CB8AC3E}">
        <p14:creationId xmlns:p14="http://schemas.microsoft.com/office/powerpoint/2010/main" val="336852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47D23-764C-4404-9D36-DEB150D4E174}" type="slidenum">
              <a:rPr lang="en-US" smtClean="0"/>
              <a:t>15</a:t>
            </a:fld>
            <a:endParaRPr lang="en-US"/>
          </a:p>
        </p:txBody>
      </p:sp>
    </p:spTree>
    <p:extLst>
      <p:ext uri="{BB962C8B-B14F-4D97-AF65-F5344CB8AC3E}">
        <p14:creationId xmlns:p14="http://schemas.microsoft.com/office/powerpoint/2010/main" val="1404808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6FB8-B2C3-8912-E711-46F3BC7C3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C3B5BF46-F576-0354-D7EE-F557D7B742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EFB2CB0B-F5BB-8FD7-BF80-77783A2B012F}"/>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706CDD63-CB38-21CD-C0D0-EA0B2C055E2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E8CA6FB-BB98-624D-938B-F55C12D1BD66}"/>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391548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96FC-6F9A-C04B-9841-7B7BF4D89303}"/>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A25C52D-4A9E-67EB-3F08-F8860F23E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83E5D8F-DC27-25AF-EECB-DD958EFB3FCF}"/>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A5C73D47-53E4-99BB-C234-A86C08A3D4B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1FD38F9-7268-EFE3-9FA4-11AA110B651A}"/>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757263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D9E60-102F-254D-AAFC-9E40415F32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6B72762-FCEC-367F-2A89-C9E1CD578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315B4FA-C279-A547-20DA-489092E3E524}"/>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D0AB92CE-70E3-DFDE-D813-A8E889CB8FE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1898722-57BC-E150-BCA8-D0B0098CD2D3}"/>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208061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1BA3-32CA-BFAE-B025-A93E5DFE3ACC}"/>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2B1DAFEE-0AAC-8798-7C25-844AE786C8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9E04A34-324F-B14A-7165-857A6B27356A}"/>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14C77FF0-661B-7470-5B0C-9E630D04E5E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91737A4-42F7-3D2C-563F-2671A24966FB}"/>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100949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2025-7A49-66F6-F935-0286E32562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45C8A769-D8C8-5898-8315-64335DFD1E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1D4E2-D595-6488-7D1D-67096E92E30A}"/>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343C285A-0BB2-F1AF-5392-604F2E65E9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F9DCA7F-C6C7-EBBD-A43E-3FC6D48DBB8C}"/>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7643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7B3B-F577-CED1-908F-B1C42AAD4551}"/>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84D8CEA-F9D1-FE19-2DFE-81AAEE45ED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BEE5D0C7-6CFD-CC18-E4BE-0ACCB02C26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1B271044-3B94-030D-BA53-ED581A9CA32A}"/>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6" name="Footer Placeholder 5">
            <a:extLst>
              <a:ext uri="{FF2B5EF4-FFF2-40B4-BE49-F238E27FC236}">
                <a16:creationId xmlns:a16="http://schemas.microsoft.com/office/drawing/2014/main" id="{BE352641-95A1-E0E2-B6BE-D9F89E6E242C}"/>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8D42C88-8A2C-1E45-6958-706B5B547651}"/>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796241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C570-9C2D-AB3F-1437-3E684DC8A3F6}"/>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E83F532-FFF6-0A9E-374C-C7F326FC1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4303D6-FA21-668F-7A36-F548ECCB5A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CC9ADC44-78AE-273D-87B3-65AC89670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BCC1E3-2A7B-85D6-5BBE-35DD327474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936AF773-798D-D84C-80A1-A11B901BBEA9}"/>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8" name="Footer Placeholder 7">
            <a:extLst>
              <a:ext uri="{FF2B5EF4-FFF2-40B4-BE49-F238E27FC236}">
                <a16:creationId xmlns:a16="http://schemas.microsoft.com/office/drawing/2014/main" id="{B19B7A27-8F95-0023-5945-365695D0F403}"/>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BBF8D0B-0B61-A522-309E-33C87CF9520B}"/>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146314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4AF9-B039-2BB1-9E6B-EADE1DD8E32B}"/>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FD52CC1-B17D-34E0-CF2E-03785FB27F6F}"/>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4" name="Footer Placeholder 3">
            <a:extLst>
              <a:ext uri="{FF2B5EF4-FFF2-40B4-BE49-F238E27FC236}">
                <a16:creationId xmlns:a16="http://schemas.microsoft.com/office/drawing/2014/main" id="{324EFB80-A8A4-4CE8-2B49-C7420C99D413}"/>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CC17664-06DD-F39D-4A5C-049528BB1C18}"/>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348337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D7D3A-3DC3-1E80-788C-466295121E78}"/>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3" name="Footer Placeholder 2">
            <a:extLst>
              <a:ext uri="{FF2B5EF4-FFF2-40B4-BE49-F238E27FC236}">
                <a16:creationId xmlns:a16="http://schemas.microsoft.com/office/drawing/2014/main" id="{8461F4F2-9746-0C79-C10E-F9806185564B}"/>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66BE67E-8F74-25C1-ACED-27EF83F925BB}"/>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375081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7D0BB-33D4-A785-649F-AE27A26F6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FB45FF79-1521-ECB9-27D1-727FEB9F6B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653BC46-AE40-44B0-C5C2-A79B1076A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F8F5E-9DDC-AC5C-F018-2A4CA51561A0}"/>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6" name="Footer Placeholder 5">
            <a:extLst>
              <a:ext uri="{FF2B5EF4-FFF2-40B4-BE49-F238E27FC236}">
                <a16:creationId xmlns:a16="http://schemas.microsoft.com/office/drawing/2014/main" id="{4C2405D3-3F67-D425-A46B-D038F72D443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68E0100-ACF5-21F8-8B96-2D2F4AA92705}"/>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56642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431A8-A494-B9A5-EE26-577B85C13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9B683F35-39B9-079E-E9C5-39EA45468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D792E450-818D-68A2-B428-482F9E473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1CE16-4CBE-89B9-7FEC-C92AB38F9FE4}"/>
              </a:ext>
            </a:extLst>
          </p:cNvPr>
          <p:cNvSpPr>
            <a:spLocks noGrp="1"/>
          </p:cNvSpPr>
          <p:nvPr>
            <p:ph type="dt" sz="half" idx="10"/>
          </p:nvPr>
        </p:nvSpPr>
        <p:spPr/>
        <p:txBody>
          <a:bodyPr/>
          <a:lstStyle/>
          <a:p>
            <a:fld id="{7E43E3AB-2264-45EF-A68D-661B2BE292D2}" type="datetimeFigureOut">
              <a:rPr lang="fr-FR" smtClean="0"/>
              <a:t>23/01/2026</a:t>
            </a:fld>
            <a:endParaRPr lang="fr-FR"/>
          </a:p>
        </p:txBody>
      </p:sp>
      <p:sp>
        <p:nvSpPr>
          <p:cNvPr id="6" name="Footer Placeholder 5">
            <a:extLst>
              <a:ext uri="{FF2B5EF4-FFF2-40B4-BE49-F238E27FC236}">
                <a16:creationId xmlns:a16="http://schemas.microsoft.com/office/drawing/2014/main" id="{AE9B874E-A314-164A-7B2A-3AACE6AF2C7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5310FC5-BA05-1C90-C44A-665640A97468}"/>
              </a:ext>
            </a:extLst>
          </p:cNvPr>
          <p:cNvSpPr>
            <a:spLocks noGrp="1"/>
          </p:cNvSpPr>
          <p:nvPr>
            <p:ph type="sldNum" sz="quarter" idx="12"/>
          </p:nvPr>
        </p:nvSpPr>
        <p:spPr/>
        <p:txBody>
          <a:bodyPr/>
          <a:lstStyle/>
          <a:p>
            <a:fld id="{C8B672D7-4E53-467D-9E14-F7080BB5F8DA}" type="slidenum">
              <a:rPr lang="fr-FR" smtClean="0"/>
              <a:t>‹#›</a:t>
            </a:fld>
            <a:endParaRPr lang="fr-FR"/>
          </a:p>
        </p:txBody>
      </p:sp>
    </p:spTree>
    <p:extLst>
      <p:ext uri="{BB962C8B-B14F-4D97-AF65-F5344CB8AC3E}">
        <p14:creationId xmlns:p14="http://schemas.microsoft.com/office/powerpoint/2010/main" val="338337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FBAAD9-1E6B-E773-7BDB-1EF51B5DE4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EC0B884-95B7-8F22-FA60-FF0CA009F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D977293-8234-D60B-221C-0CBA0F05C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3E3AB-2264-45EF-A68D-661B2BE292D2}" type="datetimeFigureOut">
              <a:rPr lang="fr-FR" smtClean="0"/>
              <a:t>23/01/2026</a:t>
            </a:fld>
            <a:endParaRPr lang="fr-FR"/>
          </a:p>
        </p:txBody>
      </p:sp>
      <p:sp>
        <p:nvSpPr>
          <p:cNvPr id="5" name="Footer Placeholder 4">
            <a:extLst>
              <a:ext uri="{FF2B5EF4-FFF2-40B4-BE49-F238E27FC236}">
                <a16:creationId xmlns:a16="http://schemas.microsoft.com/office/drawing/2014/main" id="{9FA74E14-D6A4-495A-00E9-7105C8D9C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4FEF5C18-ACCE-18C2-8ADE-CE7E61760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672D7-4E53-467D-9E14-F7080BB5F8DA}" type="slidenum">
              <a:rPr lang="fr-FR" smtClean="0"/>
              <a:t>‹#›</a:t>
            </a:fld>
            <a:endParaRPr lang="fr-FR"/>
          </a:p>
        </p:txBody>
      </p:sp>
      <p:sp>
        <p:nvSpPr>
          <p:cNvPr id="8" name="TextBox 7">
            <a:extLst>
              <a:ext uri="{FF2B5EF4-FFF2-40B4-BE49-F238E27FC236}">
                <a16:creationId xmlns:a16="http://schemas.microsoft.com/office/drawing/2014/main" id="{4CEAB1CC-00C3-2A96-1F91-4265C3ECB228}"/>
              </a:ext>
            </a:extLst>
          </p:cNvPr>
          <p:cNvSpPr txBox="1"/>
          <p:nvPr userDrawn="1">
            <p:extLst>
              <p:ext uri="{1162E1C5-73C7-4A58-AE30-91384D911F3F}">
                <p184:classification xmlns:p184="http://schemas.microsoft.com/office/powerpoint/2018/4/main" val="ftr"/>
              </p:ext>
            </p:extLst>
          </p:nvPr>
        </p:nvSpPr>
        <p:spPr>
          <a:xfrm>
            <a:off x="63500" y="6642100"/>
            <a:ext cx="43338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ea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794045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ytorch.org/vision/0.8/model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NULL"/><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vdumoulin/conv_arithmetic/blob/master/README.md" TargetMode="External"/><Relationship Id="rId2" Type="http://schemas.openxmlformats.org/officeDocument/2006/relationships/image" Target="../media/image8.gif"/><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US" sz="6000" dirty="0"/>
              <a:t>Architectures</a:t>
            </a:r>
            <a:endParaRPr lang="en-GB" dirty="0"/>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6/10</a:t>
            </a:r>
          </a:p>
        </p:txBody>
      </p:sp>
    </p:spTree>
    <p:extLst>
      <p:ext uri="{BB962C8B-B14F-4D97-AF65-F5344CB8AC3E}">
        <p14:creationId xmlns:p14="http://schemas.microsoft.com/office/powerpoint/2010/main" val="11435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Transposed Convolution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530957004"/>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204819" b="-419277"/>
                          </a:stretch>
                        </a:blip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308537" b="-324390"/>
                          </a:stretch>
                        </a:blip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21334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Transposed Convolution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r>
                            <a:rPr lang="en-US" sz="2400"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b="0" i="1" smtClean="0">
                                        <a:solidFill>
                                          <a:schemeClr val="tx1"/>
                                        </a:solidFill>
                                        <a:latin typeface="Cambria Math" panose="02040503050406030204" pitchFamily="18" charset="0"/>
                                      </a:rPr>
                                      <m:t>1</m:t>
                                    </m:r>
                                  </m:sub>
                                </m:sSub>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b="0" i="0" smtClean="0">
                                        <a:solidFill>
                                          <a:schemeClr val="tx1"/>
                                        </a:solidFill>
                                        <a:latin typeface="Cambria Math" panose="02040503050406030204" pitchFamily="18" charset="0"/>
                                      </a:rPr>
                                      <m:t>2</m:t>
                                    </m:r>
                                  </m:sub>
                                </m:sSub>
                                <m:r>
                                  <a:rPr lang="en-US" sz="2400" b="0" i="0"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2276984886"/>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204819" b="-419277"/>
                          </a:stretch>
                        </a:blip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308537" b="-324390"/>
                          </a:stretch>
                        </a:blipFill>
                      </a:tcPr>
                    </a:tc>
                    <a:extLst>
                      <a:ext uri="{0D108BD9-81ED-4DB2-BD59-A6C34878D82A}">
                        <a16:rowId xmlns:a16="http://schemas.microsoft.com/office/drawing/2014/main" val="898271232"/>
                      </a:ext>
                    </a:extLst>
                  </a:tr>
                  <a:tr h="503056">
                    <a:tc>
                      <a:txBody>
                        <a:bodyPr/>
                        <a:lstStyle/>
                        <a:p>
                          <a:pPr algn="ctr"/>
                          <a:r>
                            <a:rPr lang="en-US" sz="2400"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403614" b="-220482"/>
                          </a:stretch>
                        </a:blip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188915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Transposed Convolution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i="1">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sub>
                      </m:sSub>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t="-6024"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r>
                            <a:rPr lang="en-US" sz="2400"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b="0" i="1" smtClean="0">
                                        <a:solidFill>
                                          <a:schemeClr val="tx1"/>
                                        </a:solidFill>
                                        <a:latin typeface="Cambria Math" panose="02040503050406030204" pitchFamily="18" charset="0"/>
                                      </a:rPr>
                                      <m:t>1</m:t>
                                    </m:r>
                                  </m:sub>
                                </m:sSub>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𝑑</m:t>
                                    </m:r>
                                  </m:e>
                                  <m:sub>
                                    <m:r>
                                      <a:rPr lang="en-US" sz="2400" b="0" i="0" smtClean="0">
                                        <a:solidFill>
                                          <a:schemeClr val="tx1"/>
                                        </a:solidFill>
                                        <a:latin typeface="Cambria Math" panose="02040503050406030204" pitchFamily="18" charset="0"/>
                                      </a:rPr>
                                      <m:t>2</m:t>
                                    </m:r>
                                  </m:sub>
                                </m:sSub>
                                <m:r>
                                  <a:rPr lang="en-US" sz="2400" b="0" i="0"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r>
                            <a:rPr lang="en-US" sz="2400" dirty="0">
                              <a:solidFill>
                                <a:schemeClr val="tx1"/>
                              </a:solidFill>
                            </a:rPr>
                            <a:t>Output 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𝑝</m:t>
                                        </m:r>
                                      </m:e>
                                    </m:acc>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𝑝</m:t>
                                        </m:r>
                                      </m:e>
                                    </m:acc>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3479255785"/>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204819" b="-419277"/>
                          </a:stretch>
                        </a:blipFill>
                      </a:tcPr>
                    </a:tc>
                    <a:extLst>
                      <a:ext uri="{0D108BD9-81ED-4DB2-BD59-A6C34878D82A}">
                        <a16:rowId xmlns:a16="http://schemas.microsoft.com/office/drawing/2014/main" val="4005437046"/>
                      </a:ext>
                    </a:extLst>
                  </a:tr>
                  <a:tr h="503056">
                    <a:tc>
                      <a:txBody>
                        <a:bodyPr/>
                        <a:lstStyle/>
                        <a:p>
                          <a:pPr algn="ct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308537" b="-324390"/>
                          </a:stretch>
                        </a:blipFill>
                      </a:tcPr>
                    </a:tc>
                    <a:extLst>
                      <a:ext uri="{0D108BD9-81ED-4DB2-BD59-A6C34878D82A}">
                        <a16:rowId xmlns:a16="http://schemas.microsoft.com/office/drawing/2014/main" val="898271232"/>
                      </a:ext>
                    </a:extLst>
                  </a:tr>
                  <a:tr h="503056">
                    <a:tc>
                      <a:txBody>
                        <a:bodyPr/>
                        <a:lstStyle/>
                        <a:p>
                          <a:pPr algn="ctr"/>
                          <a:r>
                            <a:rPr lang="en-US" sz="2400"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403614" b="-220482"/>
                          </a:stretch>
                        </a:blipFill>
                      </a:tcPr>
                    </a:tc>
                    <a:extLst>
                      <a:ext uri="{0D108BD9-81ED-4DB2-BD59-A6C34878D82A}">
                        <a16:rowId xmlns:a16="http://schemas.microsoft.com/office/drawing/2014/main" val="221637713"/>
                      </a:ext>
                    </a:extLst>
                  </a:tr>
                  <a:tr h="503056">
                    <a:tc>
                      <a:txBody>
                        <a:bodyPr/>
                        <a:lstStyle/>
                        <a:p>
                          <a:pPr algn="ctr"/>
                          <a:r>
                            <a:rPr lang="en-US" sz="2400" dirty="0">
                              <a:solidFill>
                                <a:schemeClr val="tx1"/>
                              </a:solidFill>
                            </a:rPr>
                            <a:t>Output 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509756" b="-123171"/>
                          </a:stretch>
                        </a:blip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46616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E237-00A2-010A-D091-6B89599D25FE}"/>
              </a:ext>
            </a:extLst>
          </p:cNvPr>
          <p:cNvSpPr>
            <a:spLocks noGrp="1"/>
          </p:cNvSpPr>
          <p:nvPr>
            <p:ph type="title"/>
          </p:nvPr>
        </p:nvSpPr>
        <p:spPr/>
        <p:txBody>
          <a:bodyPr/>
          <a:lstStyle/>
          <a:p>
            <a:r>
              <a:rPr lang="en-US" dirty="0"/>
              <a:t>Max Unpool</a:t>
            </a:r>
          </a:p>
        </p:txBody>
      </p:sp>
      <p:sp>
        <p:nvSpPr>
          <p:cNvPr id="3" name="Content Placeholder 2">
            <a:extLst>
              <a:ext uri="{FF2B5EF4-FFF2-40B4-BE49-F238E27FC236}">
                <a16:creationId xmlns:a16="http://schemas.microsoft.com/office/drawing/2014/main" id="{750E2E1B-7C15-CF2D-96A1-AE040659A392}"/>
              </a:ext>
            </a:extLst>
          </p:cNvPr>
          <p:cNvSpPr>
            <a:spLocks noGrp="1"/>
          </p:cNvSpPr>
          <p:nvPr>
            <p:ph sz="half" idx="1"/>
          </p:nvPr>
        </p:nvSpPr>
        <p:spPr/>
        <p:txBody>
          <a:bodyPr>
            <a:normAutofit/>
          </a:bodyPr>
          <a:lstStyle/>
          <a:p>
            <a:r>
              <a:rPr lang="en-US" b="1" i="1" dirty="0"/>
              <a:t>Max Pool</a:t>
            </a:r>
            <a:r>
              <a:rPr lang="en-US" dirty="0"/>
              <a:t> is </a:t>
            </a:r>
            <a:r>
              <a:rPr lang="en-US" b="1" dirty="0"/>
              <a:t>not fully invertible</a:t>
            </a:r>
            <a:r>
              <a:rPr lang="en-US" dirty="0"/>
              <a:t>, since the non-maximal values are lost.</a:t>
            </a:r>
          </a:p>
          <a:p>
            <a:r>
              <a:rPr lang="en-US" b="1" i="1" dirty="0"/>
              <a:t>Max Unpool</a:t>
            </a:r>
            <a:r>
              <a:rPr lang="en-US" dirty="0"/>
              <a:t> takes in the </a:t>
            </a:r>
            <a:r>
              <a:rPr lang="en-US" b="1" dirty="0"/>
              <a:t>indices</a:t>
            </a:r>
            <a:r>
              <a:rPr lang="en-US" dirty="0"/>
              <a:t> of the maximal values and computes a partial inverse in which all </a:t>
            </a:r>
            <a:r>
              <a:rPr lang="en-US" b="1" dirty="0"/>
              <a:t>non-maximal</a:t>
            </a:r>
            <a:r>
              <a:rPr lang="en-US" dirty="0"/>
              <a:t> values are set to </a:t>
            </a:r>
            <a:r>
              <a:rPr lang="en-US" b="1" dirty="0"/>
              <a:t>zero</a:t>
            </a:r>
            <a:r>
              <a:rPr lang="en-US" dirty="0"/>
              <a:t>.</a:t>
            </a:r>
          </a:p>
        </p:txBody>
      </p:sp>
      <p:pic>
        <p:nvPicPr>
          <p:cNvPr id="31" name="Content Placeholder 30">
            <a:extLst>
              <a:ext uri="{FF2B5EF4-FFF2-40B4-BE49-F238E27FC236}">
                <a16:creationId xmlns:a16="http://schemas.microsoft.com/office/drawing/2014/main" id="{0DFCE793-A122-C061-3764-2F074EAA1772}"/>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9645" y="365125"/>
            <a:ext cx="6282354" cy="6492874"/>
          </a:xfrm>
        </p:spPr>
      </p:pic>
    </p:spTree>
    <p:extLst>
      <p:ext uri="{BB962C8B-B14F-4D97-AF65-F5344CB8AC3E}">
        <p14:creationId xmlns:p14="http://schemas.microsoft.com/office/powerpoint/2010/main" val="214743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E237-00A2-010A-D091-6B89599D25FE}"/>
              </a:ext>
            </a:extLst>
          </p:cNvPr>
          <p:cNvSpPr>
            <a:spLocks noGrp="1"/>
          </p:cNvSpPr>
          <p:nvPr>
            <p:ph type="title"/>
          </p:nvPr>
        </p:nvSpPr>
        <p:spPr/>
        <p:txBody>
          <a:bodyPr/>
          <a:lstStyle/>
          <a:p>
            <a:r>
              <a:rPr lang="en-US" dirty="0"/>
              <a:t>Max Unpool</a:t>
            </a:r>
          </a:p>
        </p:txBody>
      </p:sp>
      <p:sp>
        <p:nvSpPr>
          <p:cNvPr id="5" name="TextBox 4">
            <a:extLst>
              <a:ext uri="{FF2B5EF4-FFF2-40B4-BE49-F238E27FC236}">
                <a16:creationId xmlns:a16="http://schemas.microsoft.com/office/drawing/2014/main" id="{9A0150F5-529E-0D06-3ECE-B551A4568A44}"/>
              </a:ext>
            </a:extLst>
          </p:cNvPr>
          <p:cNvSpPr txBox="1"/>
          <p:nvPr/>
        </p:nvSpPr>
        <p:spPr>
          <a:xfrm>
            <a:off x="10043531" y="6485930"/>
            <a:ext cx="2148469" cy="372069"/>
          </a:xfrm>
          <a:prstGeom prst="rect">
            <a:avLst/>
          </a:prstGeom>
          <a:noFill/>
        </p:spPr>
        <p:txBody>
          <a:bodyPr wrap="square">
            <a:spAutoFit/>
          </a:bodyPr>
          <a:lstStyle/>
          <a:p>
            <a:r>
              <a:rPr lang="fr-FR" i="1" dirty="0"/>
              <a:t>Image </a:t>
            </a:r>
            <a:r>
              <a:rPr lang="fr-FR" i="1" dirty="0" err="1"/>
              <a:t>from</a:t>
            </a:r>
            <a:r>
              <a:rPr lang="fr-FR" i="1" dirty="0"/>
              <a:t> @jun94</a:t>
            </a:r>
          </a:p>
        </p:txBody>
      </p:sp>
      <p:pic>
        <p:nvPicPr>
          <p:cNvPr id="12" name="Content Placeholder 11">
            <a:extLst>
              <a:ext uri="{FF2B5EF4-FFF2-40B4-BE49-F238E27FC236}">
                <a16:creationId xmlns:a16="http://schemas.microsoft.com/office/drawing/2014/main" id="{F454C2BE-C012-5E9C-37F9-86CAF2E8CA75}"/>
              </a:ext>
            </a:extLst>
          </p:cNvPr>
          <p:cNvPicPr>
            <a:picLocks noGrp="1" noChangeAspect="1"/>
          </p:cNvPicPr>
          <p:nvPr>
            <p:ph idx="1"/>
          </p:nvPr>
        </p:nvPicPr>
        <p:blipFill>
          <a:blip r:embed="rId3"/>
          <a:stretch>
            <a:fillRect/>
          </a:stretch>
        </p:blipFill>
        <p:spPr>
          <a:xfrm>
            <a:off x="1184790" y="1825625"/>
            <a:ext cx="9822420" cy="4351338"/>
          </a:xfrm>
        </p:spPr>
      </p:pic>
    </p:spTree>
    <p:extLst>
      <p:ext uri="{BB962C8B-B14F-4D97-AF65-F5344CB8AC3E}">
        <p14:creationId xmlns:p14="http://schemas.microsoft.com/office/powerpoint/2010/main" val="3977346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Max Unpool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s</m:t>
                                    </m:r>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r"/>
                          <a:r>
                            <a:rPr lang="en-US" sz="2400" strike="sngStrike"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trike="sngStrike" smtClean="0">
                                    <a:solidFill>
                                      <a:schemeClr val="tx1"/>
                                    </a:solidFill>
                                    <a:latin typeface="Cambria Math" panose="02040503050406030204" pitchFamily="18" charset="0"/>
                                  </a:rPr>
                                  <m:t>(</m:t>
                                </m:r>
                                <m:sSub>
                                  <m:sSubPr>
                                    <m:ctrlPr>
                                      <a:rPr lang="en-US" sz="2400" b="0" i="1" strike="sngStrike" smtClean="0">
                                        <a:solidFill>
                                          <a:schemeClr val="tx1"/>
                                        </a:solidFill>
                                        <a:latin typeface="Cambria Math" panose="02040503050406030204" pitchFamily="18" charset="0"/>
                                      </a:rPr>
                                    </m:ctrlPr>
                                  </m:sSubPr>
                                  <m:e>
                                    <m:r>
                                      <a:rPr lang="en-US" sz="2400" b="0" i="1" strike="sngStrike" smtClean="0">
                                        <a:solidFill>
                                          <a:schemeClr val="tx1"/>
                                        </a:solidFill>
                                        <a:latin typeface="Cambria Math" panose="02040503050406030204" pitchFamily="18" charset="0"/>
                                      </a:rPr>
                                      <m:t>𝑑</m:t>
                                    </m:r>
                                  </m:e>
                                  <m:sub>
                                    <m:r>
                                      <a:rPr lang="en-US" sz="2400" b="0" i="1" strike="sngStrike" smtClean="0">
                                        <a:solidFill>
                                          <a:schemeClr val="tx1"/>
                                        </a:solidFill>
                                        <a:latin typeface="Cambria Math" panose="02040503050406030204" pitchFamily="18" charset="0"/>
                                      </a:rPr>
                                      <m:t>1</m:t>
                                    </m:r>
                                  </m:sub>
                                </m:sSub>
                                <m:r>
                                  <a:rPr lang="en-US" sz="2400" b="0" i="0" strike="sngStrike" smtClean="0">
                                    <a:solidFill>
                                      <a:schemeClr val="tx1"/>
                                    </a:solidFill>
                                    <a:latin typeface="Cambria Math" panose="02040503050406030204" pitchFamily="18" charset="0"/>
                                  </a:rPr>
                                  <m:t>,</m:t>
                                </m:r>
                                <m:sSub>
                                  <m:sSubPr>
                                    <m:ctrlPr>
                                      <a:rPr lang="en-US" sz="2400" b="0" i="1" strike="sngStrike" smtClean="0">
                                        <a:solidFill>
                                          <a:schemeClr val="tx1"/>
                                        </a:solidFill>
                                        <a:latin typeface="Cambria Math" panose="02040503050406030204" pitchFamily="18" charset="0"/>
                                      </a:rPr>
                                    </m:ctrlPr>
                                  </m:sSubPr>
                                  <m:e>
                                    <m:r>
                                      <a:rPr lang="en-US" sz="2400" b="0" i="1" strike="sngStrike" smtClean="0">
                                        <a:solidFill>
                                          <a:schemeClr val="tx1"/>
                                        </a:solidFill>
                                        <a:latin typeface="Cambria Math" panose="02040503050406030204" pitchFamily="18" charset="0"/>
                                      </a:rPr>
                                      <m:t>𝑑</m:t>
                                    </m:r>
                                  </m:e>
                                  <m:sub>
                                    <m:r>
                                      <a:rPr lang="en-US" sz="2400" b="0" i="0" strike="sngStrike" smtClean="0">
                                        <a:solidFill>
                                          <a:schemeClr val="tx1"/>
                                        </a:solidFill>
                                        <a:latin typeface="Cambria Math" panose="02040503050406030204" pitchFamily="18" charset="0"/>
                                      </a:rPr>
                                      <m:t>2</m:t>
                                    </m:r>
                                  </m:sub>
                                </m:sSub>
                                <m:r>
                                  <a:rPr lang="en-US" sz="2400" b="0" i="0" strike="sngStrike" smtClean="0">
                                    <a:solidFill>
                                      <a:schemeClr val="tx1"/>
                                    </a:solidFill>
                                    <a:latin typeface="Cambria Math" panose="02040503050406030204" pitchFamily="18" charset="0"/>
                                  </a:rPr>
                                  <m:t>)</m:t>
                                </m:r>
                              </m:oMath>
                            </m:oMathPara>
                          </a14:m>
                          <a:endParaRPr lang="en-US" sz="2400" strike="sngStrike"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r"/>
                          <a:r>
                            <a:rPr lang="en-US" sz="2400" strike="sngStrike" dirty="0">
                              <a:solidFill>
                                <a:schemeClr val="tx1"/>
                              </a:solidFill>
                            </a:rPr>
                            <a:t>Output 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trike="sngStrike" smtClean="0">
                                    <a:solidFill>
                                      <a:schemeClr val="tx1"/>
                                    </a:solidFill>
                                    <a:latin typeface="Cambria Math" panose="02040503050406030204" pitchFamily="18" charset="0"/>
                                  </a:rPr>
                                  <m:t>(</m:t>
                                </m:r>
                                <m:sSub>
                                  <m:sSubPr>
                                    <m:ctrlPr>
                                      <a:rPr lang="en-US" sz="2400" b="0" i="1" strike="sngStrike" smtClean="0">
                                        <a:solidFill>
                                          <a:schemeClr val="tx1"/>
                                        </a:solidFill>
                                        <a:latin typeface="Cambria Math" panose="02040503050406030204" pitchFamily="18" charset="0"/>
                                      </a:rPr>
                                    </m:ctrlPr>
                                  </m:sSubPr>
                                  <m:e>
                                    <m:acc>
                                      <m:accPr>
                                        <m:chr m:val="̃"/>
                                        <m:ctrlPr>
                                          <a:rPr lang="en-US" sz="2400" b="0" i="1" strike="sngStrike" smtClean="0">
                                            <a:solidFill>
                                              <a:schemeClr val="tx1"/>
                                            </a:solidFill>
                                            <a:latin typeface="Cambria Math" panose="02040503050406030204" pitchFamily="18" charset="0"/>
                                          </a:rPr>
                                        </m:ctrlPr>
                                      </m:accPr>
                                      <m:e>
                                        <m:r>
                                          <a:rPr lang="en-US" sz="2400" b="0" i="1" strike="sngStrike" smtClean="0">
                                            <a:solidFill>
                                              <a:schemeClr val="tx1"/>
                                            </a:solidFill>
                                            <a:latin typeface="Cambria Math" panose="02040503050406030204" pitchFamily="18" charset="0"/>
                                          </a:rPr>
                                          <m:t>𝑝</m:t>
                                        </m:r>
                                      </m:e>
                                    </m:acc>
                                  </m:e>
                                  <m:sub>
                                    <m:r>
                                      <a:rPr lang="en-US" sz="2400" b="0" i="1" strike="sngStrike" smtClean="0">
                                        <a:solidFill>
                                          <a:schemeClr val="tx1"/>
                                        </a:solidFill>
                                        <a:latin typeface="Cambria Math" panose="02040503050406030204" pitchFamily="18" charset="0"/>
                                      </a:rPr>
                                      <m:t>1</m:t>
                                    </m:r>
                                  </m:sub>
                                </m:sSub>
                                <m:r>
                                  <a:rPr lang="en-US" sz="2400" b="0" i="1" strike="sngStrike" smtClean="0">
                                    <a:solidFill>
                                      <a:schemeClr val="tx1"/>
                                    </a:solidFill>
                                    <a:latin typeface="Cambria Math" panose="02040503050406030204" pitchFamily="18" charset="0"/>
                                  </a:rPr>
                                  <m:t>,</m:t>
                                </m:r>
                                <m:sSub>
                                  <m:sSubPr>
                                    <m:ctrlPr>
                                      <a:rPr lang="en-US" sz="2400" b="0" i="1" strike="sngStrike" smtClean="0">
                                        <a:solidFill>
                                          <a:schemeClr val="tx1"/>
                                        </a:solidFill>
                                        <a:latin typeface="Cambria Math" panose="02040503050406030204" pitchFamily="18" charset="0"/>
                                      </a:rPr>
                                    </m:ctrlPr>
                                  </m:sSubPr>
                                  <m:e>
                                    <m:acc>
                                      <m:accPr>
                                        <m:chr m:val="̃"/>
                                        <m:ctrlPr>
                                          <a:rPr lang="en-US" sz="2400" b="0" i="1" strike="sngStrike" smtClean="0">
                                            <a:solidFill>
                                              <a:schemeClr val="tx1"/>
                                            </a:solidFill>
                                            <a:latin typeface="Cambria Math" panose="02040503050406030204" pitchFamily="18" charset="0"/>
                                          </a:rPr>
                                        </m:ctrlPr>
                                      </m:accPr>
                                      <m:e>
                                        <m:r>
                                          <a:rPr lang="en-US" sz="2400" b="0" i="1" strike="sngStrike" smtClean="0">
                                            <a:solidFill>
                                              <a:schemeClr val="tx1"/>
                                            </a:solidFill>
                                            <a:latin typeface="Cambria Math" panose="02040503050406030204" pitchFamily="18" charset="0"/>
                                          </a:rPr>
                                          <m:t>𝑝</m:t>
                                        </m:r>
                                      </m:e>
                                    </m:acc>
                                  </m:e>
                                  <m:sub>
                                    <m:r>
                                      <a:rPr lang="en-US" sz="2400" b="0" i="1" strike="sngStrike" smtClean="0">
                                        <a:solidFill>
                                          <a:schemeClr val="tx1"/>
                                        </a:solidFill>
                                        <a:latin typeface="Cambria Math" panose="02040503050406030204" pitchFamily="18" charset="0"/>
                                      </a:rPr>
                                      <m:t>2</m:t>
                                    </m:r>
                                  </m:sub>
                                </m:sSub>
                                <m:r>
                                  <a:rPr lang="en-US" sz="2400" b="0" i="1" strike="sngStrike" smtClean="0">
                                    <a:solidFill>
                                      <a:schemeClr val="tx1"/>
                                    </a:solidFill>
                                    <a:latin typeface="Cambria Math" panose="02040503050406030204" pitchFamily="18" charset="0"/>
                                  </a:rPr>
                                  <m:t>)</m:t>
                                </m:r>
                              </m:oMath>
                            </m:oMathPara>
                          </a14:m>
                          <a:endParaRPr lang="en-US" sz="2400" strike="sngStrike"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1076588382"/>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204819" b="-419277"/>
                          </a:stretch>
                        </a:blipFill>
                      </a:tcPr>
                    </a:tc>
                    <a:extLst>
                      <a:ext uri="{0D108BD9-81ED-4DB2-BD59-A6C34878D82A}">
                        <a16:rowId xmlns:a16="http://schemas.microsoft.com/office/drawing/2014/main" val="4005437046"/>
                      </a:ext>
                    </a:extLst>
                  </a:tr>
                  <a:tr h="503056">
                    <a:tc>
                      <a:txBody>
                        <a:bodyPr/>
                        <a:lstStyle/>
                        <a:p>
                          <a:pPr algn="r"/>
                          <a:r>
                            <a:rPr lang="en-US" sz="2400" dirty="0">
                              <a:solidFill>
                                <a:schemeClr val="tx1"/>
                              </a:solidFill>
                            </a:rPr>
                            <a:t>Striding: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308537" b="-324390"/>
                          </a:stretch>
                        </a:blipFill>
                      </a:tcPr>
                    </a:tc>
                    <a:extLst>
                      <a:ext uri="{0D108BD9-81ED-4DB2-BD59-A6C34878D82A}">
                        <a16:rowId xmlns:a16="http://schemas.microsoft.com/office/drawing/2014/main" val="898271232"/>
                      </a:ext>
                    </a:extLst>
                  </a:tr>
                  <a:tr h="503056">
                    <a:tc>
                      <a:txBody>
                        <a:bodyPr/>
                        <a:lstStyle/>
                        <a:p>
                          <a:pPr algn="r"/>
                          <a:r>
                            <a:rPr lang="en-US" sz="2400" strike="sngStrike" dirty="0">
                              <a:solidFill>
                                <a:schemeClr val="tx1"/>
                              </a:solidFill>
                            </a:rPr>
                            <a:t>Dilation:</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403614" b="-220482"/>
                          </a:stretch>
                        </a:blipFill>
                      </a:tcPr>
                    </a:tc>
                    <a:extLst>
                      <a:ext uri="{0D108BD9-81ED-4DB2-BD59-A6C34878D82A}">
                        <a16:rowId xmlns:a16="http://schemas.microsoft.com/office/drawing/2014/main" val="221637713"/>
                      </a:ext>
                    </a:extLst>
                  </a:tr>
                  <a:tr h="503056">
                    <a:tc>
                      <a:txBody>
                        <a:bodyPr/>
                        <a:lstStyle/>
                        <a:p>
                          <a:pPr algn="r"/>
                          <a:r>
                            <a:rPr lang="en-US" sz="2400" strike="sngStrike" dirty="0">
                              <a:solidFill>
                                <a:schemeClr val="tx1"/>
                              </a:solidFill>
                            </a:rPr>
                            <a:t>Output 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509756" b="-123171"/>
                          </a:stretch>
                        </a:blipFill>
                      </a:tcPr>
                    </a:tc>
                    <a:extLst>
                      <a:ext uri="{0D108BD9-81ED-4DB2-BD59-A6C34878D82A}">
                        <a16:rowId xmlns:a16="http://schemas.microsoft.com/office/drawing/2014/main" val="4135396076"/>
                      </a:ext>
                    </a:extLst>
                  </a:tr>
                  <a:tr h="503056">
                    <a:tc>
                      <a:txBody>
                        <a:bodyPr/>
                        <a:lstStyle/>
                        <a:p>
                          <a:pPr algn="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110069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2D32-79C1-EFD3-D63F-2809245036AC}"/>
              </a:ext>
            </a:extLst>
          </p:cNvPr>
          <p:cNvSpPr>
            <a:spLocks noGrp="1"/>
          </p:cNvSpPr>
          <p:nvPr>
            <p:ph type="title"/>
          </p:nvPr>
        </p:nvSpPr>
        <p:spPr>
          <a:xfrm>
            <a:off x="838200" y="0"/>
            <a:ext cx="10515600" cy="1325563"/>
          </a:xfrm>
        </p:spPr>
        <p:txBody>
          <a:bodyPr/>
          <a:lstStyle/>
          <a:p>
            <a:r>
              <a:rPr lang="en-US" dirty="0"/>
              <a:t>Skip Connections</a:t>
            </a:r>
          </a:p>
        </p:txBody>
      </p:sp>
      <p:pic>
        <p:nvPicPr>
          <p:cNvPr id="17" name="Picture 16">
            <a:extLst>
              <a:ext uri="{FF2B5EF4-FFF2-40B4-BE49-F238E27FC236}">
                <a16:creationId xmlns:a16="http://schemas.microsoft.com/office/drawing/2014/main" id="{F00E6EAD-ECFC-FC29-FFBE-F05306843EF3}"/>
              </a:ext>
            </a:extLst>
          </p:cNvPr>
          <p:cNvPicPr>
            <a:picLocks noChangeAspect="1"/>
          </p:cNvPicPr>
          <p:nvPr/>
        </p:nvPicPr>
        <p:blipFill>
          <a:blip r:embed="rId2"/>
          <a:stretch>
            <a:fillRect/>
          </a:stretch>
        </p:blipFill>
        <p:spPr>
          <a:xfrm>
            <a:off x="10101346" y="5212805"/>
            <a:ext cx="2090654" cy="1656080"/>
          </a:xfrm>
          <a:prstGeom prst="rect">
            <a:avLst/>
          </a:prstGeom>
        </p:spPr>
      </p:pic>
      <p:pic>
        <p:nvPicPr>
          <p:cNvPr id="10" name="Content Placeholder 9">
            <a:extLst>
              <a:ext uri="{FF2B5EF4-FFF2-40B4-BE49-F238E27FC236}">
                <a16:creationId xmlns:a16="http://schemas.microsoft.com/office/drawing/2014/main" id="{A0219825-1583-DA37-F036-2C12E16033D1}"/>
              </a:ext>
            </a:extLst>
          </p:cNvPr>
          <p:cNvPicPr>
            <a:picLocks noGrp="1" noChangeAspect="1"/>
          </p:cNvPicPr>
          <p:nvPr>
            <p:ph idx="1"/>
          </p:nvPr>
        </p:nvPicPr>
        <p:blipFill>
          <a:blip r:embed="rId3"/>
          <a:stretch>
            <a:fillRect/>
          </a:stretch>
        </p:blipFill>
        <p:spPr>
          <a:xfrm>
            <a:off x="3004017" y="950976"/>
            <a:ext cx="7097329" cy="5907024"/>
          </a:xfrm>
        </p:spPr>
      </p:pic>
    </p:spTree>
    <p:extLst>
      <p:ext uri="{BB962C8B-B14F-4D97-AF65-F5344CB8AC3E}">
        <p14:creationId xmlns:p14="http://schemas.microsoft.com/office/powerpoint/2010/main" val="248413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285F-A646-32E3-02C4-9FF4EFA3C892}"/>
              </a:ext>
            </a:extLst>
          </p:cNvPr>
          <p:cNvSpPr>
            <a:spLocks noGrp="1"/>
          </p:cNvSpPr>
          <p:nvPr>
            <p:ph type="title"/>
          </p:nvPr>
        </p:nvSpPr>
        <p:spPr/>
        <p:txBody>
          <a:bodyPr/>
          <a:lstStyle/>
          <a:p>
            <a:r>
              <a:rPr lang="en-US" dirty="0"/>
              <a:t>U Net architectures</a:t>
            </a:r>
          </a:p>
        </p:txBody>
      </p:sp>
      <p:pic>
        <p:nvPicPr>
          <p:cNvPr id="4" name="Picture 3" descr="Diagram&#10;&#10;Description automatically generated">
            <a:extLst>
              <a:ext uri="{FF2B5EF4-FFF2-40B4-BE49-F238E27FC236}">
                <a16:creationId xmlns:a16="http://schemas.microsoft.com/office/drawing/2014/main" id="{CBFDF6EA-C8C5-4917-B371-4AD4056F3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2166"/>
            <a:ext cx="12192000" cy="4180709"/>
          </a:xfrm>
          <a:prstGeom prst="rect">
            <a:avLst/>
          </a:prstGeom>
        </p:spPr>
      </p:pic>
    </p:spTree>
    <p:extLst>
      <p:ext uri="{BB962C8B-B14F-4D97-AF65-F5344CB8AC3E}">
        <p14:creationId xmlns:p14="http://schemas.microsoft.com/office/powerpoint/2010/main" val="2447690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D6B12-DFAB-DAC7-34A8-4AB0724B34D4}"/>
              </a:ext>
            </a:extLst>
          </p:cNvPr>
          <p:cNvSpPr>
            <a:spLocks noGrp="1"/>
          </p:cNvSpPr>
          <p:nvPr>
            <p:ph type="title"/>
          </p:nvPr>
        </p:nvSpPr>
        <p:spPr/>
        <p:txBody>
          <a:bodyPr/>
          <a:lstStyle/>
          <a:p>
            <a:r>
              <a:rPr lang="en-US" dirty="0"/>
              <a:t>Medical Volumes</a:t>
            </a:r>
          </a:p>
        </p:txBody>
      </p:sp>
      <p:grpSp>
        <p:nvGrpSpPr>
          <p:cNvPr id="3" name="Group 2">
            <a:extLst>
              <a:ext uri="{FF2B5EF4-FFF2-40B4-BE49-F238E27FC236}">
                <a16:creationId xmlns:a16="http://schemas.microsoft.com/office/drawing/2014/main" id="{C60BF317-CA68-9E80-FE98-B1094FA13BBD}"/>
              </a:ext>
            </a:extLst>
          </p:cNvPr>
          <p:cNvGrpSpPr/>
          <p:nvPr/>
        </p:nvGrpSpPr>
        <p:grpSpPr>
          <a:xfrm flipH="1">
            <a:off x="2312786" y="1690688"/>
            <a:ext cx="2792558" cy="4802190"/>
            <a:chOff x="14580631" y="15662596"/>
            <a:chExt cx="6579901" cy="11315052"/>
          </a:xfrm>
        </p:grpSpPr>
        <p:pic>
          <p:nvPicPr>
            <p:cNvPr id="5" name="Picture 4" descr="A picture containing dark&#10;&#10;Description automatically generated">
              <a:extLst>
                <a:ext uri="{FF2B5EF4-FFF2-40B4-BE49-F238E27FC236}">
                  <a16:creationId xmlns:a16="http://schemas.microsoft.com/office/drawing/2014/main" id="{10AD0BFA-B2F5-5E87-D056-394224E28FF4}"/>
                </a:ext>
              </a:extLst>
            </p:cNvPr>
            <p:cNvPicPr>
              <a:picLocks noChangeAspect="1"/>
            </p:cNvPicPr>
            <p:nvPr/>
          </p:nvPicPr>
          <p:blipFill rotWithShape="1">
            <a:blip r:embed="rId3">
              <a:extLst>
                <a:ext uri="{28A0092B-C50C-407E-A947-70E740481C1C}">
                  <a14:useLocalDpi xmlns:a14="http://schemas.microsoft.com/office/drawing/2010/main" val="0"/>
                </a:ext>
              </a:extLst>
            </a:blip>
            <a:srcRect l="12161" t="31470" r="13310" b="15297"/>
            <a:stretch/>
          </p:blipFill>
          <p:spPr>
            <a:xfrm>
              <a:off x="14580633" y="15662596"/>
              <a:ext cx="6579897" cy="3090119"/>
            </a:xfrm>
            <a:prstGeom prst="rect">
              <a:avLst/>
            </a:prstGeom>
          </p:spPr>
        </p:pic>
        <p:pic>
          <p:nvPicPr>
            <p:cNvPr id="6" name="Picture 5" descr="A picture containing text, wearing&#10;&#10;Description automatically generated">
              <a:extLst>
                <a:ext uri="{FF2B5EF4-FFF2-40B4-BE49-F238E27FC236}">
                  <a16:creationId xmlns:a16="http://schemas.microsoft.com/office/drawing/2014/main" id="{E48EFDDD-80A5-016A-0041-AE539E554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0633" y="18831822"/>
              <a:ext cx="6579897" cy="4326324"/>
            </a:xfrm>
            <a:prstGeom prst="rect">
              <a:avLst/>
            </a:prstGeom>
          </p:spPr>
        </p:pic>
        <p:pic>
          <p:nvPicPr>
            <p:cNvPr id="7" name="Picture 6" descr="A picture containing x-ray film, outdoor object&#10;&#10;Description automatically generated">
              <a:extLst>
                <a:ext uri="{FF2B5EF4-FFF2-40B4-BE49-F238E27FC236}">
                  <a16:creationId xmlns:a16="http://schemas.microsoft.com/office/drawing/2014/main" id="{43B7D06F-BB48-0AF8-4760-CF721C5B1B0D}"/>
                </a:ext>
              </a:extLst>
            </p:cNvPr>
            <p:cNvPicPr>
              <a:picLocks noChangeAspect="1"/>
            </p:cNvPicPr>
            <p:nvPr/>
          </p:nvPicPr>
          <p:blipFill rotWithShape="1">
            <a:blip r:embed="rId5">
              <a:extLst>
                <a:ext uri="{28A0092B-C50C-407E-A947-70E740481C1C}">
                  <a14:useLocalDpi xmlns:a14="http://schemas.microsoft.com/office/drawing/2010/main" val="0"/>
                </a:ext>
              </a:extLst>
            </a:blip>
            <a:srcRect l="25052" r="27487" b="4724"/>
            <a:stretch/>
          </p:blipFill>
          <p:spPr>
            <a:xfrm rot="5400000">
              <a:off x="16056430" y="21873546"/>
              <a:ext cx="3628303" cy="6579901"/>
            </a:xfrm>
            <a:prstGeom prst="rect">
              <a:avLst/>
            </a:prstGeom>
          </p:spPr>
        </p:pic>
      </p:grpSp>
      <p:pic>
        <p:nvPicPr>
          <p:cNvPr id="9" name="Graphic 8">
            <a:extLst>
              <a:ext uri="{FF2B5EF4-FFF2-40B4-BE49-F238E27FC236}">
                <a16:creationId xmlns:a16="http://schemas.microsoft.com/office/drawing/2014/main" id="{9F0AF97E-BD38-A22E-2838-2719DFEC01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86659" y="0"/>
            <a:ext cx="3709535" cy="6858000"/>
          </a:xfrm>
          <a:prstGeom prst="rect">
            <a:avLst/>
          </a:prstGeom>
        </p:spPr>
      </p:pic>
    </p:spTree>
    <p:extLst>
      <p:ext uri="{BB962C8B-B14F-4D97-AF65-F5344CB8AC3E}">
        <p14:creationId xmlns:p14="http://schemas.microsoft.com/office/powerpoint/2010/main" val="3872855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DAAF-12E2-2BA2-F515-EC23FE8F6A61}"/>
              </a:ext>
            </a:extLst>
          </p:cNvPr>
          <p:cNvSpPr>
            <a:spLocks noGrp="1"/>
          </p:cNvSpPr>
          <p:nvPr>
            <p:ph type="title"/>
          </p:nvPr>
        </p:nvSpPr>
        <p:spPr/>
        <p:txBody>
          <a:bodyPr/>
          <a:lstStyle/>
          <a:p>
            <a:r>
              <a:rPr lang="en-US" dirty="0"/>
              <a:t>Upscaling</a:t>
            </a:r>
          </a:p>
        </p:txBody>
      </p:sp>
      <p:pic>
        <p:nvPicPr>
          <p:cNvPr id="7" name="Content Placeholder 6">
            <a:extLst>
              <a:ext uri="{FF2B5EF4-FFF2-40B4-BE49-F238E27FC236}">
                <a16:creationId xmlns:a16="http://schemas.microsoft.com/office/drawing/2014/main" id="{40BA3EC6-C0A7-B862-93A8-E4D116CDDF7C}"/>
              </a:ext>
            </a:extLst>
          </p:cNvPr>
          <p:cNvPicPr>
            <a:picLocks noGrp="1" noChangeAspect="1"/>
          </p:cNvPicPr>
          <p:nvPr>
            <p:ph sz="half" idx="2"/>
          </p:nvPr>
        </p:nvPicPr>
        <p:blipFill>
          <a:blip r:embed="rId2"/>
          <a:stretch>
            <a:fillRect/>
          </a:stretch>
        </p:blipFill>
        <p:spPr>
          <a:xfrm>
            <a:off x="7524577" y="2153186"/>
            <a:ext cx="2476846" cy="3696216"/>
          </a:xfrm>
        </p:spPr>
      </p:pic>
      <p:pic>
        <p:nvPicPr>
          <p:cNvPr id="13" name="Content Placeholder 12">
            <a:extLst>
              <a:ext uri="{FF2B5EF4-FFF2-40B4-BE49-F238E27FC236}">
                <a16:creationId xmlns:a16="http://schemas.microsoft.com/office/drawing/2014/main" id="{C9B9D33F-165D-6571-3D17-E50A86F8CE12}"/>
              </a:ext>
            </a:extLst>
          </p:cNvPr>
          <p:cNvPicPr>
            <a:picLocks noGrp="1" noChangeAspect="1"/>
          </p:cNvPicPr>
          <p:nvPr>
            <p:ph sz="half" idx="1"/>
          </p:nvPr>
        </p:nvPicPr>
        <p:blipFill>
          <a:blip r:embed="rId3"/>
          <a:stretch>
            <a:fillRect/>
          </a:stretch>
        </p:blipFill>
        <p:spPr>
          <a:xfrm>
            <a:off x="2190580" y="2153182"/>
            <a:ext cx="2476844" cy="3696216"/>
          </a:xfrm>
        </p:spPr>
      </p:pic>
      <p:cxnSp>
        <p:nvCxnSpPr>
          <p:cNvPr id="15" name="Straight Arrow Connector 14">
            <a:extLst>
              <a:ext uri="{FF2B5EF4-FFF2-40B4-BE49-F238E27FC236}">
                <a16:creationId xmlns:a16="http://schemas.microsoft.com/office/drawing/2014/main" id="{56345D5C-732A-535C-2AE7-8F158B6A3FC5}"/>
              </a:ext>
            </a:extLst>
          </p:cNvPr>
          <p:cNvCxnSpPr>
            <a:cxnSpLocks/>
            <a:stCxn id="13" idx="3"/>
            <a:endCxn id="7" idx="1"/>
          </p:cNvCxnSpPr>
          <p:nvPr/>
        </p:nvCxnSpPr>
        <p:spPr>
          <a:xfrm>
            <a:off x="4667424" y="4001290"/>
            <a:ext cx="2857153" cy="4"/>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8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7C14-A8B4-0652-E3CE-DEB4B4201B58}"/>
              </a:ext>
            </a:extLst>
          </p:cNvPr>
          <p:cNvSpPr>
            <a:spLocks noGrp="1"/>
          </p:cNvSpPr>
          <p:nvPr>
            <p:ph type="title"/>
          </p:nvPr>
        </p:nvSpPr>
        <p:spPr/>
        <p:txBody>
          <a:bodyPr/>
          <a:lstStyle/>
          <a:p>
            <a:r>
              <a:rPr lang="en-US" dirty="0"/>
              <a:t>Typical classification architecture</a:t>
            </a:r>
          </a:p>
        </p:txBody>
      </p:sp>
      <p:pic>
        <p:nvPicPr>
          <p:cNvPr id="4" name="Content Placeholder 6" descr="Diagram, engineering drawing&#10;&#10;Description automatically generated">
            <a:extLst>
              <a:ext uri="{FF2B5EF4-FFF2-40B4-BE49-F238E27FC236}">
                <a16:creationId xmlns:a16="http://schemas.microsoft.com/office/drawing/2014/main" id="{B3977EC2-5462-B9FA-2BCD-F739AEEB11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27981"/>
            <a:ext cx="10515600" cy="3546625"/>
          </a:xfrm>
        </p:spPr>
      </p:pic>
    </p:spTree>
    <p:extLst>
      <p:ext uri="{BB962C8B-B14F-4D97-AF65-F5344CB8AC3E}">
        <p14:creationId xmlns:p14="http://schemas.microsoft.com/office/powerpoint/2010/main" val="2643066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8715-10DF-9DC9-D200-0207CD970D35}"/>
              </a:ext>
            </a:extLst>
          </p:cNvPr>
          <p:cNvSpPr>
            <a:spLocks noGrp="1"/>
          </p:cNvSpPr>
          <p:nvPr>
            <p:ph type="title"/>
          </p:nvPr>
        </p:nvSpPr>
        <p:spPr/>
        <p:txBody>
          <a:bodyPr/>
          <a:lstStyle/>
          <a:p>
            <a:r>
              <a:rPr lang="en-US" dirty="0"/>
              <a:t>Upscaling techniques</a:t>
            </a:r>
          </a:p>
        </p:txBody>
      </p:sp>
      <p:sp>
        <p:nvSpPr>
          <p:cNvPr id="3" name="Content Placeholder 2">
            <a:extLst>
              <a:ext uri="{FF2B5EF4-FFF2-40B4-BE49-F238E27FC236}">
                <a16:creationId xmlns:a16="http://schemas.microsoft.com/office/drawing/2014/main" id="{63FF74BF-83B6-59E1-1DCB-159801F6D471}"/>
              </a:ext>
            </a:extLst>
          </p:cNvPr>
          <p:cNvSpPr>
            <a:spLocks noGrp="1"/>
          </p:cNvSpPr>
          <p:nvPr>
            <p:ph idx="1"/>
          </p:nvPr>
        </p:nvSpPr>
        <p:spPr>
          <a:xfrm>
            <a:off x="838200" y="1825625"/>
            <a:ext cx="10515600" cy="4473576"/>
          </a:xfrm>
        </p:spPr>
        <p:txBody>
          <a:bodyPr>
            <a:normAutofit fontScale="92500" lnSpcReduction="10000"/>
          </a:bodyPr>
          <a:lstStyle/>
          <a:p>
            <a:r>
              <a:rPr lang="en-US" b="1" dirty="0"/>
              <a:t>Basic scaling:</a:t>
            </a:r>
          </a:p>
          <a:p>
            <a:pPr marL="0" indent="0">
              <a:buNone/>
            </a:pPr>
            <a:r>
              <a:rPr lang="en-US" dirty="0"/>
              <a:t>Duplicate pixels</a:t>
            </a:r>
          </a:p>
          <a:p>
            <a:pPr marL="0" indent="0">
              <a:buNone/>
            </a:pPr>
            <a:endParaRPr lang="en-US" sz="1200" dirty="0"/>
          </a:p>
          <a:p>
            <a:r>
              <a:rPr lang="en-US" b="1" dirty="0"/>
              <a:t>Scaling by interpolation:</a:t>
            </a:r>
          </a:p>
          <a:p>
            <a:pPr marL="0" indent="0">
              <a:buNone/>
            </a:pPr>
            <a:r>
              <a:rPr lang="en-US" dirty="0"/>
              <a:t>Interpolate with a bilinear between pixels</a:t>
            </a:r>
          </a:p>
          <a:p>
            <a:pPr marL="0" indent="0">
              <a:buNone/>
            </a:pPr>
            <a:endParaRPr lang="en-US" sz="1100" dirty="0"/>
          </a:p>
          <a:p>
            <a:r>
              <a:rPr lang="en-US" b="1" dirty="0"/>
              <a:t>Super-resolution technique:</a:t>
            </a:r>
          </a:p>
          <a:p>
            <a:pPr marL="0" indent="0">
              <a:buNone/>
            </a:pPr>
            <a:r>
              <a:rPr lang="en-US" dirty="0"/>
              <a:t>Use multiple images (for videos only)</a:t>
            </a:r>
          </a:p>
          <a:p>
            <a:pPr marL="0" indent="0">
              <a:buNone/>
            </a:pPr>
            <a:endParaRPr lang="en-US" sz="1100" dirty="0"/>
          </a:p>
          <a:p>
            <a:r>
              <a:rPr lang="en-US" b="1" dirty="0"/>
              <a:t>Upscaling with artificial intelligence:</a:t>
            </a:r>
          </a:p>
          <a:p>
            <a:pPr marL="0" indent="0">
              <a:buNone/>
            </a:pPr>
            <a:r>
              <a:rPr lang="en-US" dirty="0"/>
              <a:t>Use a network that has been trained on high-quality images</a:t>
            </a:r>
          </a:p>
        </p:txBody>
      </p:sp>
    </p:spTree>
    <p:extLst>
      <p:ext uri="{BB962C8B-B14F-4D97-AF65-F5344CB8AC3E}">
        <p14:creationId xmlns:p14="http://schemas.microsoft.com/office/powerpoint/2010/main" val="1845125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C413-00F4-C81F-7921-433A4DFA72F8}"/>
              </a:ext>
            </a:extLst>
          </p:cNvPr>
          <p:cNvSpPr>
            <a:spLocks noGrp="1"/>
          </p:cNvSpPr>
          <p:nvPr>
            <p:ph type="title"/>
          </p:nvPr>
        </p:nvSpPr>
        <p:spPr/>
        <p:txBody>
          <a:bodyPr/>
          <a:lstStyle/>
          <a:p>
            <a:r>
              <a:rPr lang="en-US"/>
              <a:t>Variable length </a:t>
            </a:r>
            <a:r>
              <a:rPr lang="en-US" dirty="0"/>
              <a:t>in Neural Network</a:t>
            </a:r>
          </a:p>
        </p:txBody>
      </p:sp>
      <p:pic>
        <p:nvPicPr>
          <p:cNvPr id="4" name="Graphic 3">
            <a:extLst>
              <a:ext uri="{FF2B5EF4-FFF2-40B4-BE49-F238E27FC236}">
                <a16:creationId xmlns:a16="http://schemas.microsoft.com/office/drawing/2014/main" id="{DEC67B8C-3B7F-227B-54C2-3765E24D9B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8363" y="1690688"/>
            <a:ext cx="5611290" cy="4675388"/>
          </a:xfrm>
          <a:prstGeom prst="rect">
            <a:avLst/>
          </a:prstGeom>
        </p:spPr>
      </p:pic>
      <p:pic>
        <p:nvPicPr>
          <p:cNvPr id="6" name="Picture 5" descr="Chart, histogram&#10;&#10;Description automatically generated">
            <a:extLst>
              <a:ext uri="{FF2B5EF4-FFF2-40B4-BE49-F238E27FC236}">
                <a16:creationId xmlns:a16="http://schemas.microsoft.com/office/drawing/2014/main" id="{D9CDB016-5AEF-8525-3459-2528A02A7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37" y="1956905"/>
            <a:ext cx="4152821" cy="1797578"/>
          </a:xfrm>
          <a:prstGeom prst="rect">
            <a:avLst/>
          </a:prstGeom>
        </p:spPr>
      </p:pic>
      <p:sp>
        <p:nvSpPr>
          <p:cNvPr id="7" name="TextBox 6">
            <a:extLst>
              <a:ext uri="{FF2B5EF4-FFF2-40B4-BE49-F238E27FC236}">
                <a16:creationId xmlns:a16="http://schemas.microsoft.com/office/drawing/2014/main" id="{41F3373F-EEF0-DB50-E3B7-0AF6E23CC4E4}"/>
              </a:ext>
            </a:extLst>
          </p:cNvPr>
          <p:cNvSpPr txBox="1"/>
          <p:nvPr/>
        </p:nvSpPr>
        <p:spPr>
          <a:xfrm>
            <a:off x="486137" y="4433103"/>
            <a:ext cx="4294208" cy="1477328"/>
          </a:xfrm>
          <a:prstGeom prst="rect">
            <a:avLst/>
          </a:prstGeom>
          <a:noFill/>
        </p:spPr>
        <p:txBody>
          <a:bodyPr wrap="square" rtlCol="0">
            <a:spAutoFit/>
          </a:bodyPr>
          <a:lstStyle/>
          <a:p>
            <a:pPr algn="just"/>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eleifend</a:t>
            </a:r>
            <a:r>
              <a:rPr lang="en-US" dirty="0"/>
              <a:t> libero </a:t>
            </a:r>
            <a:r>
              <a:rPr lang="en-US" dirty="0" err="1"/>
              <a:t>quis</a:t>
            </a:r>
            <a:r>
              <a:rPr lang="en-US" dirty="0"/>
              <a:t> libero auctor </a:t>
            </a:r>
            <a:r>
              <a:rPr lang="en-US" dirty="0" err="1"/>
              <a:t>finibus</a:t>
            </a:r>
            <a:r>
              <a:rPr lang="en-US" dirty="0"/>
              <a:t>. Integer id </a:t>
            </a:r>
            <a:r>
              <a:rPr lang="en-US" dirty="0" err="1"/>
              <a:t>tincidunt</a:t>
            </a:r>
            <a:r>
              <a:rPr lang="en-US" dirty="0"/>
              <a:t> ipsum. </a:t>
            </a:r>
            <a:r>
              <a:rPr lang="en-US" dirty="0" err="1"/>
              <a:t>Nulla</a:t>
            </a:r>
            <a:r>
              <a:rPr lang="en-US" dirty="0"/>
              <a:t> </a:t>
            </a:r>
            <a:r>
              <a:rPr lang="en-US" dirty="0" err="1"/>
              <a:t>lectus</a:t>
            </a:r>
            <a:r>
              <a:rPr lang="en-US" dirty="0"/>
              <a:t> </a:t>
            </a:r>
            <a:r>
              <a:rPr lang="en-US" dirty="0" err="1"/>
              <a:t>enim</a:t>
            </a:r>
            <a:r>
              <a:rPr lang="en-US" dirty="0"/>
              <a:t>, pulvinar et </a:t>
            </a:r>
            <a:r>
              <a:rPr lang="en-US" dirty="0" err="1"/>
              <a:t>venenatis</a:t>
            </a:r>
            <a:r>
              <a:rPr lang="en-US" dirty="0"/>
              <a:t> sit </a:t>
            </a:r>
            <a:r>
              <a:rPr lang="en-US" dirty="0" err="1"/>
              <a:t>amet</a:t>
            </a:r>
            <a:r>
              <a:rPr lang="en-US" dirty="0"/>
              <a:t>, </a:t>
            </a:r>
            <a:r>
              <a:rPr lang="en-US" dirty="0" err="1"/>
              <a:t>lobortis</a:t>
            </a:r>
            <a:r>
              <a:rPr lang="en-US" dirty="0"/>
              <a:t> </a:t>
            </a:r>
            <a:r>
              <a:rPr lang="en-US" dirty="0" err="1"/>
              <a:t>nec</a:t>
            </a:r>
            <a:r>
              <a:rPr lang="en-US" dirty="0"/>
              <a:t> </a:t>
            </a:r>
            <a:r>
              <a:rPr lang="en-US" dirty="0" err="1"/>
              <a:t>odio</a:t>
            </a:r>
            <a:r>
              <a:rPr lang="en-US" dirty="0"/>
              <a:t>.”</a:t>
            </a:r>
          </a:p>
        </p:txBody>
      </p:sp>
      <p:sp>
        <p:nvSpPr>
          <p:cNvPr id="8" name="Freeform: Shape 7">
            <a:extLst>
              <a:ext uri="{FF2B5EF4-FFF2-40B4-BE49-F238E27FC236}">
                <a16:creationId xmlns:a16="http://schemas.microsoft.com/office/drawing/2014/main" id="{0E6B7BCD-1861-1CC6-4829-BBF6091C0B54}"/>
              </a:ext>
            </a:extLst>
          </p:cNvPr>
          <p:cNvSpPr/>
          <p:nvPr/>
        </p:nvSpPr>
        <p:spPr>
          <a:xfrm>
            <a:off x="4490977" y="3037220"/>
            <a:ext cx="1099595" cy="342588"/>
          </a:xfrm>
          <a:custGeom>
            <a:avLst/>
            <a:gdLst>
              <a:gd name="connsiteX0" fmla="*/ 0 w 1099595"/>
              <a:gd name="connsiteY0" fmla="*/ 30071 h 342588"/>
              <a:gd name="connsiteX1" fmla="*/ 451413 w 1099595"/>
              <a:gd name="connsiteY1" fmla="*/ 30071 h 342588"/>
              <a:gd name="connsiteX2" fmla="*/ 1099595 w 1099595"/>
              <a:gd name="connsiteY2" fmla="*/ 342588 h 342588"/>
            </a:gdLst>
            <a:ahLst/>
            <a:cxnLst>
              <a:cxn ang="0">
                <a:pos x="connsiteX0" y="connsiteY0"/>
              </a:cxn>
              <a:cxn ang="0">
                <a:pos x="connsiteX1" y="connsiteY1"/>
              </a:cxn>
              <a:cxn ang="0">
                <a:pos x="connsiteX2" y="connsiteY2"/>
              </a:cxn>
            </a:cxnLst>
            <a:rect l="l" t="t" r="r" b="b"/>
            <a:pathLst>
              <a:path w="1099595" h="342588">
                <a:moveTo>
                  <a:pt x="0" y="30071"/>
                </a:moveTo>
                <a:cubicBezTo>
                  <a:pt x="134073" y="4028"/>
                  <a:pt x="268147" y="-22015"/>
                  <a:pt x="451413" y="30071"/>
                </a:cubicBezTo>
                <a:cubicBezTo>
                  <a:pt x="634679" y="82157"/>
                  <a:pt x="867137" y="212372"/>
                  <a:pt x="1099595" y="342588"/>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4583740-3F37-5D1B-FBEB-A5A9A8D8EA69}"/>
              </a:ext>
            </a:extLst>
          </p:cNvPr>
          <p:cNvSpPr/>
          <p:nvPr/>
        </p:nvSpPr>
        <p:spPr>
          <a:xfrm flipV="1">
            <a:off x="4780345" y="4705371"/>
            <a:ext cx="810227" cy="380920"/>
          </a:xfrm>
          <a:custGeom>
            <a:avLst/>
            <a:gdLst>
              <a:gd name="connsiteX0" fmla="*/ 0 w 1099595"/>
              <a:gd name="connsiteY0" fmla="*/ 30071 h 342588"/>
              <a:gd name="connsiteX1" fmla="*/ 451413 w 1099595"/>
              <a:gd name="connsiteY1" fmla="*/ 30071 h 342588"/>
              <a:gd name="connsiteX2" fmla="*/ 1099595 w 1099595"/>
              <a:gd name="connsiteY2" fmla="*/ 342588 h 342588"/>
            </a:gdLst>
            <a:ahLst/>
            <a:cxnLst>
              <a:cxn ang="0">
                <a:pos x="connsiteX0" y="connsiteY0"/>
              </a:cxn>
              <a:cxn ang="0">
                <a:pos x="connsiteX1" y="connsiteY1"/>
              </a:cxn>
              <a:cxn ang="0">
                <a:pos x="connsiteX2" y="connsiteY2"/>
              </a:cxn>
            </a:cxnLst>
            <a:rect l="l" t="t" r="r" b="b"/>
            <a:pathLst>
              <a:path w="1099595" h="342588">
                <a:moveTo>
                  <a:pt x="0" y="30071"/>
                </a:moveTo>
                <a:cubicBezTo>
                  <a:pt x="134073" y="4028"/>
                  <a:pt x="268147" y="-22015"/>
                  <a:pt x="451413" y="30071"/>
                </a:cubicBezTo>
                <a:cubicBezTo>
                  <a:pt x="634679" y="82157"/>
                  <a:pt x="867137" y="212372"/>
                  <a:pt x="1099595" y="342588"/>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595994-1325-B44A-C93C-31C2DE06E80D}"/>
              </a:ext>
            </a:extLst>
          </p:cNvPr>
          <p:cNvSpPr txBox="1"/>
          <p:nvPr/>
        </p:nvSpPr>
        <p:spPr>
          <a:xfrm>
            <a:off x="4852971" y="2514000"/>
            <a:ext cx="375424" cy="584775"/>
          </a:xfrm>
          <a:prstGeom prst="rect">
            <a:avLst/>
          </a:prstGeom>
          <a:noFill/>
        </p:spPr>
        <p:txBody>
          <a:bodyPr wrap="none" rtlCol="0">
            <a:spAutoFit/>
          </a:bodyPr>
          <a:lstStyle/>
          <a:p>
            <a:r>
              <a:rPr lang="en-US" sz="3200" b="1" dirty="0">
                <a:solidFill>
                  <a:srgbClr val="92D050"/>
                </a:solidFill>
              </a:rPr>
              <a:t>?</a:t>
            </a:r>
            <a:endParaRPr lang="en-US" sz="2400" b="1" dirty="0">
              <a:solidFill>
                <a:srgbClr val="92D050"/>
              </a:solidFill>
            </a:endParaRPr>
          </a:p>
        </p:txBody>
      </p:sp>
      <p:sp>
        <p:nvSpPr>
          <p:cNvPr id="11" name="TextBox 10">
            <a:extLst>
              <a:ext uri="{FF2B5EF4-FFF2-40B4-BE49-F238E27FC236}">
                <a16:creationId xmlns:a16="http://schemas.microsoft.com/office/drawing/2014/main" id="{15DDED13-A673-2D6D-EDBB-6A9483056F4E}"/>
              </a:ext>
            </a:extLst>
          </p:cNvPr>
          <p:cNvSpPr txBox="1"/>
          <p:nvPr/>
        </p:nvSpPr>
        <p:spPr>
          <a:xfrm>
            <a:off x="4970313" y="5141408"/>
            <a:ext cx="295834" cy="584775"/>
          </a:xfrm>
          <a:prstGeom prst="rect">
            <a:avLst/>
          </a:prstGeom>
          <a:noFill/>
        </p:spPr>
        <p:txBody>
          <a:bodyPr wrap="square" rtlCol="0">
            <a:spAutoFit/>
          </a:bodyPr>
          <a:lstStyle/>
          <a:p>
            <a:r>
              <a:rPr lang="en-US" sz="3200" b="1" dirty="0">
                <a:solidFill>
                  <a:srgbClr val="92D050"/>
                </a:solidFill>
              </a:rPr>
              <a:t>?</a:t>
            </a:r>
            <a:endParaRPr lang="en-US" sz="2400" b="1" dirty="0">
              <a:solidFill>
                <a:srgbClr val="92D050"/>
              </a:solidFill>
            </a:endParaRPr>
          </a:p>
        </p:txBody>
      </p:sp>
    </p:spTree>
    <p:extLst>
      <p:ext uri="{BB962C8B-B14F-4D97-AF65-F5344CB8AC3E}">
        <p14:creationId xmlns:p14="http://schemas.microsoft.com/office/powerpoint/2010/main" val="399308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345E-1955-46DA-7171-8FF5BBB824FC}"/>
              </a:ext>
            </a:extLst>
          </p:cNvPr>
          <p:cNvSpPr>
            <a:spLocks noGrp="1"/>
          </p:cNvSpPr>
          <p:nvPr>
            <p:ph type="title"/>
          </p:nvPr>
        </p:nvSpPr>
        <p:spPr/>
        <p:txBody>
          <a:bodyPr/>
          <a:lstStyle/>
          <a:p>
            <a:r>
              <a:rPr lang="en-US" dirty="0"/>
              <a:t>Hidden state to feed quantum of information</a:t>
            </a:r>
          </a:p>
        </p:txBody>
      </p:sp>
      <p:sp>
        <p:nvSpPr>
          <p:cNvPr id="3" name="Rectangle: Rounded Corners 2">
            <a:extLst>
              <a:ext uri="{FF2B5EF4-FFF2-40B4-BE49-F238E27FC236}">
                <a16:creationId xmlns:a16="http://schemas.microsoft.com/office/drawing/2014/main" id="{1A19A27B-F93B-0B2A-D904-D53BFE5947C9}"/>
              </a:ext>
            </a:extLst>
          </p:cNvPr>
          <p:cNvSpPr/>
          <p:nvPr/>
        </p:nvSpPr>
        <p:spPr>
          <a:xfrm>
            <a:off x="3692324" y="2511706"/>
            <a:ext cx="4699322" cy="290524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1B5D7A7-915D-052D-7CB6-1909E182B5F4}"/>
              </a:ext>
            </a:extLst>
          </p:cNvPr>
          <p:cNvCxnSpPr/>
          <p:nvPr/>
        </p:nvCxnSpPr>
        <p:spPr>
          <a:xfrm>
            <a:off x="2592729" y="3429000"/>
            <a:ext cx="1099595" cy="0"/>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36ACE5-4D98-9D4C-12F8-EB211FE50870}"/>
              </a:ext>
            </a:extLst>
          </p:cNvPr>
          <p:cNvCxnSpPr/>
          <p:nvPr/>
        </p:nvCxnSpPr>
        <p:spPr>
          <a:xfrm>
            <a:off x="2592729" y="4472651"/>
            <a:ext cx="1099595" cy="0"/>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0D9DBDA-423D-E4E2-30DB-6F9DA7E479D2}"/>
              </a:ext>
            </a:extLst>
          </p:cNvPr>
          <p:cNvCxnSpPr/>
          <p:nvPr/>
        </p:nvCxnSpPr>
        <p:spPr>
          <a:xfrm>
            <a:off x="8391646" y="3429000"/>
            <a:ext cx="1099595" cy="0"/>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A21BFCC-ACDD-CBD7-059D-8302CDAC27AF}"/>
              </a:ext>
            </a:extLst>
          </p:cNvPr>
          <p:cNvSpPr/>
          <p:nvPr/>
        </p:nvSpPr>
        <p:spPr>
          <a:xfrm>
            <a:off x="1342663" y="3104426"/>
            <a:ext cx="1250066" cy="6597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9" name="Rectangle 8">
            <a:extLst>
              <a:ext uri="{FF2B5EF4-FFF2-40B4-BE49-F238E27FC236}">
                <a16:creationId xmlns:a16="http://schemas.microsoft.com/office/drawing/2014/main" id="{2D5A0A8D-E5D1-24A5-F093-E6C173D7D7BB}"/>
              </a:ext>
            </a:extLst>
          </p:cNvPr>
          <p:cNvSpPr/>
          <p:nvPr/>
        </p:nvSpPr>
        <p:spPr>
          <a:xfrm>
            <a:off x="9491242" y="3034277"/>
            <a:ext cx="1551007" cy="7894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1536BAE-FA3E-30CE-CA03-715781F4646F}"/>
              </a:ext>
            </a:extLst>
          </p:cNvPr>
          <p:cNvCxnSpPr/>
          <p:nvPr/>
        </p:nvCxnSpPr>
        <p:spPr>
          <a:xfrm>
            <a:off x="8391653" y="4472651"/>
            <a:ext cx="1099595" cy="0"/>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01BC3BD2-6D38-36D0-974D-57F973AA797A}"/>
              </a:ext>
            </a:extLst>
          </p:cNvPr>
          <p:cNvSpPr/>
          <p:nvPr/>
        </p:nvSpPr>
        <p:spPr>
          <a:xfrm rot="5400000">
            <a:off x="9427589" y="4126366"/>
            <a:ext cx="879655" cy="752356"/>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969D653C-8B58-9806-8ABB-9748AA0F2540}"/>
              </a:ext>
            </a:extLst>
          </p:cNvPr>
          <p:cNvSpPr/>
          <p:nvPr/>
        </p:nvSpPr>
        <p:spPr>
          <a:xfrm rot="5400000">
            <a:off x="1776716" y="4096473"/>
            <a:ext cx="879655" cy="7523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5C3575E0-4FDD-195D-4283-864EF41F9184}"/>
              </a:ext>
            </a:extLst>
          </p:cNvPr>
          <p:cNvSpPr/>
          <p:nvPr/>
        </p:nvSpPr>
        <p:spPr>
          <a:xfrm>
            <a:off x="9381283" y="4502544"/>
            <a:ext cx="1660966" cy="1693204"/>
          </a:xfrm>
          <a:prstGeom prst="arc">
            <a:avLst>
              <a:gd name="adj1" fmla="val 16200000"/>
              <a:gd name="adj2" fmla="val 5361807"/>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680AB638-ECDA-D236-1D98-D0899D54AC78}"/>
              </a:ext>
            </a:extLst>
          </p:cNvPr>
          <p:cNvSpPr/>
          <p:nvPr/>
        </p:nvSpPr>
        <p:spPr>
          <a:xfrm>
            <a:off x="515071" y="4472651"/>
            <a:ext cx="1660966" cy="1693204"/>
          </a:xfrm>
          <a:prstGeom prst="arc">
            <a:avLst>
              <a:gd name="adj1" fmla="val 5421355"/>
              <a:gd name="adj2" fmla="val 16244433"/>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A41ED59-C980-D8D5-0CC3-5C936B138B4D}"/>
              </a:ext>
            </a:extLst>
          </p:cNvPr>
          <p:cNvCxnSpPr>
            <a:cxnSpLocks/>
            <a:stCxn id="18" idx="0"/>
            <a:endCxn id="17" idx="2"/>
          </p:cNvCxnSpPr>
          <p:nvPr/>
        </p:nvCxnSpPr>
        <p:spPr>
          <a:xfrm>
            <a:off x="1340295" y="6165838"/>
            <a:ext cx="8880876" cy="2985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599C36-E9DE-81B8-9D67-02ECB645475E}"/>
              </a:ext>
            </a:extLst>
          </p:cNvPr>
          <p:cNvCxnSpPr>
            <a:cxnSpLocks/>
            <a:stCxn id="18" idx="2"/>
            <a:endCxn id="14" idx="3"/>
          </p:cNvCxnSpPr>
          <p:nvPr/>
        </p:nvCxnSpPr>
        <p:spPr>
          <a:xfrm flipV="1">
            <a:off x="1356496" y="4472652"/>
            <a:ext cx="483870" cy="72"/>
          </a:xfrm>
          <a:prstGeom prst="line">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AA19BFE-A4F2-FA8E-A63A-AC7C97D982F7}"/>
              </a:ext>
            </a:extLst>
          </p:cNvPr>
          <p:cNvPicPr>
            <a:picLocks noChangeAspect="1"/>
          </p:cNvPicPr>
          <p:nvPr/>
        </p:nvPicPr>
        <p:blipFill>
          <a:blip r:embed="rId2"/>
          <a:stretch>
            <a:fillRect/>
          </a:stretch>
        </p:blipFill>
        <p:spPr>
          <a:xfrm>
            <a:off x="4672647" y="2784267"/>
            <a:ext cx="2846706" cy="2497111"/>
          </a:xfrm>
          <a:prstGeom prst="rect">
            <a:avLst/>
          </a:prstGeom>
        </p:spPr>
      </p:pic>
    </p:spTree>
    <p:extLst>
      <p:ext uri="{BB962C8B-B14F-4D97-AF65-F5344CB8AC3E}">
        <p14:creationId xmlns:p14="http://schemas.microsoft.com/office/powerpoint/2010/main" val="66379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A9AE-A3C9-79DF-536F-417F9E52A939}"/>
              </a:ext>
            </a:extLst>
          </p:cNvPr>
          <p:cNvSpPr>
            <a:spLocks noGrp="1"/>
          </p:cNvSpPr>
          <p:nvPr>
            <p:ph type="title"/>
          </p:nvPr>
        </p:nvSpPr>
        <p:spPr/>
        <p:txBody>
          <a:bodyPr/>
          <a:lstStyle/>
          <a:p>
            <a:r>
              <a:rPr lang="en-US" dirty="0"/>
              <a:t>Unfolding RNN</a:t>
            </a:r>
          </a:p>
        </p:txBody>
      </p:sp>
      <p:pic>
        <p:nvPicPr>
          <p:cNvPr id="4" name="Picture 3" descr="Diagram&#10;&#10;Description automatically generated">
            <a:extLst>
              <a:ext uri="{FF2B5EF4-FFF2-40B4-BE49-F238E27FC236}">
                <a16:creationId xmlns:a16="http://schemas.microsoft.com/office/drawing/2014/main" id="{6025FA3B-EFBE-8D79-57F9-122CEDF92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43" y="1690688"/>
            <a:ext cx="10111714" cy="4413466"/>
          </a:xfrm>
          <a:prstGeom prst="rect">
            <a:avLst/>
          </a:prstGeom>
        </p:spPr>
      </p:pic>
    </p:spTree>
    <p:extLst>
      <p:ext uri="{BB962C8B-B14F-4D97-AF65-F5344CB8AC3E}">
        <p14:creationId xmlns:p14="http://schemas.microsoft.com/office/powerpoint/2010/main" val="79478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C918-7896-D27E-D4F5-BC8642585A84}"/>
              </a:ext>
            </a:extLst>
          </p:cNvPr>
          <p:cNvSpPr>
            <a:spLocks noGrp="1"/>
          </p:cNvSpPr>
          <p:nvPr>
            <p:ph type="title"/>
          </p:nvPr>
        </p:nvSpPr>
        <p:spPr/>
        <p:txBody>
          <a:bodyPr/>
          <a:lstStyle/>
          <a:p>
            <a:r>
              <a:rPr lang="en-US" dirty="0"/>
              <a:t>Classical RNN architecture</a:t>
            </a:r>
          </a:p>
        </p:txBody>
      </p:sp>
      <p:pic>
        <p:nvPicPr>
          <p:cNvPr id="4" name="Graphic 3">
            <a:extLst>
              <a:ext uri="{FF2B5EF4-FFF2-40B4-BE49-F238E27FC236}">
                <a16:creationId xmlns:a16="http://schemas.microsoft.com/office/drawing/2014/main" id="{D59F3793-2DD6-55E6-D55E-A661FCD1C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3856" y="1805650"/>
            <a:ext cx="5324288" cy="4896091"/>
          </a:xfrm>
          <a:prstGeom prst="rect">
            <a:avLst/>
          </a:prstGeom>
        </p:spPr>
      </p:pic>
    </p:spTree>
    <p:extLst>
      <p:ext uri="{BB962C8B-B14F-4D97-AF65-F5344CB8AC3E}">
        <p14:creationId xmlns:p14="http://schemas.microsoft.com/office/powerpoint/2010/main" val="425598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1493-3EF8-FC24-2A1D-FFA204BE3B83}"/>
              </a:ext>
            </a:extLst>
          </p:cNvPr>
          <p:cNvSpPr>
            <a:spLocks noGrp="1"/>
          </p:cNvSpPr>
          <p:nvPr>
            <p:ph type="title"/>
          </p:nvPr>
        </p:nvSpPr>
        <p:spPr>
          <a:xfrm>
            <a:off x="1094095" y="851517"/>
            <a:ext cx="6116330" cy="2991416"/>
          </a:xfrm>
        </p:spPr>
        <p:txBody>
          <a:bodyPr vert="horz" lIns="91440" tIns="45720" rIns="91440" bIns="45720" rtlCol="0" anchor="b">
            <a:normAutofit/>
          </a:bodyPr>
          <a:lstStyle/>
          <a:p>
            <a:r>
              <a:rPr lang="en-US" kern="1200" dirty="0">
                <a:solidFill>
                  <a:schemeClr val="tx1"/>
                </a:solidFill>
                <a:latin typeface="+mj-lt"/>
                <a:ea typeface="+mj-ea"/>
                <a:cs typeface="+mj-cs"/>
              </a:rPr>
              <a:t>Transfer Learning</a:t>
            </a:r>
          </a:p>
        </p:txBody>
      </p:sp>
      <p:pic>
        <p:nvPicPr>
          <p:cNvPr id="4" name="Picture 3" descr="A brain with multiple organs&#10;&#10;Description automatically generated with medium confidence">
            <a:extLst>
              <a:ext uri="{FF2B5EF4-FFF2-40B4-BE49-F238E27FC236}">
                <a16:creationId xmlns:a16="http://schemas.microsoft.com/office/drawing/2014/main" id="{759ADB7C-EFF5-9728-0550-219AEBB0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0" y="485776"/>
            <a:ext cx="2381249" cy="2381249"/>
          </a:xfrm>
          <a:prstGeom prst="rect">
            <a:avLst/>
          </a:prstGeom>
          <a:ln>
            <a:noFill/>
          </a:ln>
          <a:effectLst>
            <a:softEdge rad="112500"/>
          </a:effectLst>
        </p:spPr>
      </p:pic>
      <p:pic>
        <p:nvPicPr>
          <p:cNvPr id="7" name="Picture 6" descr="A brain with multiple organs&#10;&#10;Description automatically generated with medium confidence">
            <a:extLst>
              <a:ext uri="{FF2B5EF4-FFF2-40B4-BE49-F238E27FC236}">
                <a16:creationId xmlns:a16="http://schemas.microsoft.com/office/drawing/2014/main" id="{F2905045-91C6-8046-84B6-B4DB1B5C497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572500" y="3990975"/>
            <a:ext cx="2381250" cy="2381250"/>
          </a:xfrm>
          <a:prstGeom prst="rect">
            <a:avLst/>
          </a:prstGeom>
          <a:ln>
            <a:noFill/>
          </a:ln>
          <a:effectLst>
            <a:softEdge rad="112500"/>
          </a:effectLst>
        </p:spPr>
      </p:pic>
      <p:sp>
        <p:nvSpPr>
          <p:cNvPr id="8" name="Arrow: Down 7">
            <a:extLst>
              <a:ext uri="{FF2B5EF4-FFF2-40B4-BE49-F238E27FC236}">
                <a16:creationId xmlns:a16="http://schemas.microsoft.com/office/drawing/2014/main" id="{06D13B5A-8500-F8AA-97AC-E46BDD0D6D12}"/>
              </a:ext>
            </a:extLst>
          </p:cNvPr>
          <p:cNvSpPr/>
          <p:nvPr/>
        </p:nvSpPr>
        <p:spPr>
          <a:xfrm>
            <a:off x="9272587" y="2724150"/>
            <a:ext cx="981074" cy="14097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Fill</a:t>
            </a:r>
          </a:p>
        </p:txBody>
      </p:sp>
    </p:spTree>
    <p:extLst>
      <p:ext uri="{BB962C8B-B14F-4D97-AF65-F5344CB8AC3E}">
        <p14:creationId xmlns:p14="http://schemas.microsoft.com/office/powerpoint/2010/main" val="64477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algn="just"/>
            <a:r>
              <a:rPr lang="en-US" dirty="0"/>
              <a:t>Reuse a model trained on one task as the starting point for a model on a second task</a:t>
            </a:r>
          </a:p>
          <a:p>
            <a:pPr algn="just"/>
            <a:r>
              <a:rPr lang="en-US" dirty="0"/>
              <a:t>Allows the second model to benefit from the knowledge learned by the first model</a:t>
            </a:r>
          </a:p>
          <a:p>
            <a:pPr algn="just"/>
            <a:r>
              <a:rPr lang="en-US" dirty="0"/>
              <a:t>Can lead to faster training times and improved performance on the second task</a:t>
            </a:r>
          </a:p>
        </p:txBody>
      </p:sp>
    </p:spTree>
    <p:extLst>
      <p:ext uri="{BB962C8B-B14F-4D97-AF65-F5344CB8AC3E}">
        <p14:creationId xmlns:p14="http://schemas.microsoft.com/office/powerpoint/2010/main" val="23082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7F841D-6571-7A76-B532-8F24B8A10C2F}"/>
              </a:ext>
            </a:extLst>
          </p:cNvPr>
          <p:cNvPicPr>
            <a:picLocks noGrp="1" noChangeAspect="1"/>
          </p:cNvPicPr>
          <p:nvPr>
            <p:ph idx="1"/>
          </p:nvPr>
        </p:nvPicPr>
        <p:blipFill>
          <a:blip r:embed="rId3"/>
          <a:stretch>
            <a:fillRect/>
          </a:stretch>
        </p:blipFill>
        <p:spPr>
          <a:xfrm>
            <a:off x="1938485" y="643466"/>
            <a:ext cx="8315029" cy="5571067"/>
          </a:xfrm>
          <a:prstGeom prst="rect">
            <a:avLst/>
          </a:prstGeom>
        </p:spPr>
      </p:pic>
    </p:spTree>
    <p:extLst>
      <p:ext uri="{BB962C8B-B14F-4D97-AF65-F5344CB8AC3E}">
        <p14:creationId xmlns:p14="http://schemas.microsoft.com/office/powerpoint/2010/main" val="350972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a:xfrm>
            <a:off x="648929" y="629266"/>
            <a:ext cx="3505495" cy="1622321"/>
          </a:xfrm>
        </p:spPr>
        <p:txBody>
          <a:bodyPr>
            <a:normAutofit/>
          </a:bodyPr>
          <a:lstStyle/>
          <a:p>
            <a:r>
              <a:rPr lang="en-GB" sz="4100"/>
              <a:t>What is transfer learning</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a:xfrm>
            <a:off x="648931" y="2438400"/>
            <a:ext cx="3505494" cy="3785419"/>
          </a:xfrm>
        </p:spPr>
        <p:txBody>
          <a:bodyPr>
            <a:normAutofit/>
          </a:bodyPr>
          <a:lstStyle/>
          <a:p>
            <a:r>
              <a:rPr lang="en-US" sz="2000"/>
              <a:t>Fine tuning </a:t>
            </a:r>
          </a:p>
          <a:p>
            <a:r>
              <a:rPr lang="en-US" sz="2000"/>
              <a:t>Feature extraction</a:t>
            </a:r>
          </a:p>
          <a:p>
            <a:r>
              <a:rPr lang="en-US" sz="2000"/>
              <a:t>Joint Training</a:t>
            </a:r>
          </a:p>
        </p:txBody>
      </p:sp>
      <p:pic>
        <p:nvPicPr>
          <p:cNvPr id="1026" name="Picture 2">
            <a:extLst>
              <a:ext uri="{FF2B5EF4-FFF2-40B4-BE49-F238E27FC236}">
                <a16:creationId xmlns:a16="http://schemas.microsoft.com/office/drawing/2014/main" id="{9C65F01B-1B52-82FE-395A-A4B66FA0FF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58" r="971"/>
          <a:stretch/>
        </p:blipFill>
        <p:spPr bwMode="auto">
          <a:xfrm>
            <a:off x="5190163" y="919181"/>
            <a:ext cx="6517623" cy="50163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9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A5DF5-9273-5D6E-84BD-2AF0BF7C3792}"/>
              </a:ext>
            </a:extLst>
          </p:cNvPr>
          <p:cNvSpPr>
            <a:spLocks noGrp="1"/>
          </p:cNvSpPr>
          <p:nvPr>
            <p:ph type="title"/>
          </p:nvPr>
        </p:nvSpPr>
        <p:spPr/>
        <p:txBody>
          <a:bodyPr/>
          <a:lstStyle/>
          <a:p>
            <a:r>
              <a:rPr lang="en-GB" dirty="0"/>
              <a:t>What does it look like in PyTorch</a:t>
            </a:r>
          </a:p>
        </p:txBody>
      </p:sp>
      <p:sp>
        <p:nvSpPr>
          <p:cNvPr id="3" name="Content Placeholder 2">
            <a:extLst>
              <a:ext uri="{FF2B5EF4-FFF2-40B4-BE49-F238E27FC236}">
                <a16:creationId xmlns:a16="http://schemas.microsoft.com/office/drawing/2014/main" id="{78DE23D1-93AB-510E-44AD-3DEF6577A04B}"/>
              </a:ext>
            </a:extLst>
          </p:cNvPr>
          <p:cNvSpPr>
            <a:spLocks noGrp="1"/>
          </p:cNvSpPr>
          <p:nvPr>
            <p:ph idx="1"/>
          </p:nvPr>
        </p:nvSpPr>
        <p:spPr/>
        <p:txBody>
          <a:bodyPr/>
          <a:lstStyle/>
          <a:p>
            <a:pPr marL="0" indent="0">
              <a:buNone/>
            </a:pPr>
            <a:r>
              <a:rPr lang="en-GB" sz="2800" dirty="0" err="1">
                <a:hlinkClick r:id="rId2"/>
              </a:rPr>
              <a:t>torchivision.models</a:t>
            </a:r>
            <a:r>
              <a:rPr lang="fr-FR" sz="2800" dirty="0"/>
              <a:t> </a:t>
            </a:r>
            <a:r>
              <a:rPr lang="fr-FR" sz="2800" dirty="0" err="1"/>
              <a:t>is</a:t>
            </a:r>
            <a:r>
              <a:rPr lang="fr-FR" sz="2800" dirty="0"/>
              <a:t> a </a:t>
            </a:r>
            <a:r>
              <a:rPr lang="en-US" sz="2800" b="0" i="0" dirty="0" err="1">
                <a:solidFill>
                  <a:srgbClr val="262626"/>
                </a:solidFill>
                <a:effectLst/>
                <a:latin typeface="FreightSans"/>
              </a:rPr>
              <a:t>subpackage</a:t>
            </a:r>
            <a:r>
              <a:rPr lang="en-US" sz="2800" b="0" i="0" dirty="0">
                <a:solidFill>
                  <a:srgbClr val="262626"/>
                </a:solidFill>
                <a:effectLst/>
                <a:latin typeface="FreightSans"/>
              </a:rPr>
              <a:t> that contains architectures and weights of pre-trained models for addressing different tasks, e.g.</a:t>
            </a:r>
            <a:r>
              <a:rPr lang="en-US" sz="2800" dirty="0">
                <a:solidFill>
                  <a:srgbClr val="262626"/>
                </a:solidFill>
                <a:latin typeface="FreightSans"/>
              </a:rPr>
              <a:t>:</a:t>
            </a:r>
          </a:p>
          <a:p>
            <a:endParaRPr lang="en-US"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torchvision</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fr-FR" sz="2400" dirty="0">
                <a:solidFill>
                  <a:srgbClr val="D4D4D4"/>
                </a:solidFill>
                <a:highlight>
                  <a:srgbClr val="000000"/>
                </a:highlight>
                <a:latin typeface="Courier New" panose="02070309020205020404" pitchFamily="49" charset="0"/>
                <a:cs typeface="Courier New" panose="02070309020205020404" pitchFamily="49" charset="0"/>
              </a:rPr>
              <a:t> </a:t>
            </a:r>
            <a:r>
              <a:rPr lang="fr-FR" sz="2400" dirty="0" err="1">
                <a:solidFill>
                  <a:srgbClr val="D4D4D4"/>
                </a:solidFill>
                <a:highlight>
                  <a:srgbClr val="000000"/>
                </a:highlight>
                <a:latin typeface="Courier New" panose="02070309020205020404" pitchFamily="49" charset="0"/>
                <a:cs typeface="Courier New" panose="02070309020205020404" pitchFamily="49" charset="0"/>
              </a:rPr>
              <a:t>models</a:t>
            </a:r>
            <a:endParaRPr lang="fr-FR" dirty="0">
              <a:solidFill>
                <a:srgbClr val="262626"/>
              </a:solidFill>
              <a:highlight>
                <a:srgbClr val="000000"/>
              </a:highlight>
              <a:latin typeface="FreightSans"/>
              <a:cs typeface="Courier New" panose="02070309020205020404" pitchFamily="49" charset="0"/>
            </a:endParaRPr>
          </a:p>
          <a:p>
            <a:pPr>
              <a:buFont typeface="Wingdings" panose="05000000000000000000" pitchFamily="2" charset="2"/>
              <a:buChar char="è"/>
            </a:pPr>
            <a:r>
              <a:rPr lang="en-GB" sz="2800" dirty="0">
                <a:solidFill>
                  <a:srgbClr val="262626"/>
                </a:solidFill>
                <a:latin typeface="FreightSans"/>
              </a:rPr>
              <a:t> Gets the models</a:t>
            </a:r>
          </a:p>
          <a:p>
            <a:pPr>
              <a:buFont typeface="Wingdings" panose="05000000000000000000" pitchFamily="2" charset="2"/>
              <a:buChar char="è"/>
            </a:pPr>
            <a:endParaRPr lang="en-GB" sz="2800" dirty="0">
              <a:solidFill>
                <a:srgbClr val="262626"/>
              </a:solidFill>
              <a:latin typeface="FreightSans"/>
            </a:endParaRPr>
          </a:p>
          <a:p>
            <a:pPr marL="0" indent="0">
              <a:buNone/>
            </a:pP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from</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err="1">
                <a:solidFill>
                  <a:srgbClr val="D4D4D4"/>
                </a:solidFill>
                <a:effectLst/>
                <a:highlight>
                  <a:srgbClr val="000000"/>
                </a:highlight>
                <a:latin typeface="Courier New" panose="02070309020205020404" pitchFamily="49" charset="0"/>
                <a:cs typeface="Courier New" panose="02070309020205020404" pitchFamily="49" charset="0"/>
              </a:rPr>
              <a:t>torchvision.models</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a:t>
            </a:r>
            <a:r>
              <a:rPr lang="en-US" sz="2400" b="0" dirty="0">
                <a:solidFill>
                  <a:srgbClr val="C586C0"/>
                </a:solidFill>
                <a:effectLst/>
                <a:highlight>
                  <a:srgbClr val="000000"/>
                </a:highlight>
                <a:latin typeface="Courier New" panose="02070309020205020404" pitchFamily="49" charset="0"/>
                <a:cs typeface="Courier New" panose="02070309020205020404" pitchFamily="49" charset="0"/>
              </a:rPr>
              <a:t>import</a:t>
            </a:r>
            <a:r>
              <a:rPr lang="en-US" sz="2400" b="0" dirty="0">
                <a:solidFill>
                  <a:srgbClr val="D4D4D4"/>
                </a:solidFill>
                <a:effectLst/>
                <a:highlight>
                  <a:srgbClr val="000000"/>
                </a:highlight>
                <a:latin typeface="Courier New" panose="02070309020205020404" pitchFamily="49" charset="0"/>
                <a:cs typeface="Courier New" panose="02070309020205020404" pitchFamily="49" charset="0"/>
              </a:rPr>
              <a:t> ResNet18_Weights</a:t>
            </a:r>
            <a:endParaRPr lang="en-US" b="0" dirty="0">
              <a:solidFill>
                <a:srgbClr val="262626"/>
              </a:solidFill>
              <a:effectLst/>
              <a:highlight>
                <a:srgbClr val="000000"/>
              </a:highlight>
              <a:latin typeface="FreightSans"/>
              <a:cs typeface="Courier New" panose="02070309020205020404" pitchFamily="49" charset="0"/>
            </a:endParaRPr>
          </a:p>
          <a:p>
            <a:pPr>
              <a:buFont typeface="Wingdings" panose="05000000000000000000" pitchFamily="2" charset="2"/>
              <a:buChar char="è"/>
            </a:pPr>
            <a:r>
              <a:rPr lang="en-US" sz="2800" dirty="0">
                <a:solidFill>
                  <a:srgbClr val="262626"/>
                </a:solidFill>
                <a:latin typeface="FreightSans"/>
              </a:rPr>
              <a:t> Gets the weights</a:t>
            </a:r>
          </a:p>
          <a:p>
            <a:pPr>
              <a:buFont typeface="Wingdings" panose="05000000000000000000" pitchFamily="2" charset="2"/>
              <a:buChar char="è"/>
            </a:pPr>
            <a:endParaRPr lang="en-US" sz="2800" dirty="0">
              <a:solidFill>
                <a:srgbClr val="262626"/>
              </a:solidFill>
              <a:latin typeface="FreightSans"/>
            </a:endParaRPr>
          </a:p>
        </p:txBody>
      </p:sp>
    </p:spTree>
    <p:extLst>
      <p:ext uri="{BB962C8B-B14F-4D97-AF65-F5344CB8AC3E}">
        <p14:creationId xmlns:p14="http://schemas.microsoft.com/office/powerpoint/2010/main" val="385468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A5AD-ED49-C267-6500-DB9DE9914BC5}"/>
              </a:ext>
            </a:extLst>
          </p:cNvPr>
          <p:cNvSpPr>
            <a:spLocks noGrp="1"/>
          </p:cNvSpPr>
          <p:nvPr>
            <p:ph type="title"/>
          </p:nvPr>
        </p:nvSpPr>
        <p:spPr/>
        <p:txBody>
          <a:bodyPr/>
          <a:lstStyle/>
          <a:p>
            <a:r>
              <a:rPr lang="en-US" dirty="0"/>
              <a:t>Segmentation: Definition</a:t>
            </a:r>
          </a:p>
        </p:txBody>
      </p:sp>
      <p:sp>
        <p:nvSpPr>
          <p:cNvPr id="3" name="Content Placeholder 2">
            <a:extLst>
              <a:ext uri="{FF2B5EF4-FFF2-40B4-BE49-F238E27FC236}">
                <a16:creationId xmlns:a16="http://schemas.microsoft.com/office/drawing/2014/main" id="{789EAE79-1B1A-F5C4-1BFC-A91537A34965}"/>
              </a:ext>
            </a:extLst>
          </p:cNvPr>
          <p:cNvSpPr>
            <a:spLocks noGrp="1"/>
          </p:cNvSpPr>
          <p:nvPr>
            <p:ph idx="1"/>
          </p:nvPr>
        </p:nvSpPr>
        <p:spPr>
          <a:xfrm>
            <a:off x="838200" y="1690688"/>
            <a:ext cx="10515600" cy="4486275"/>
          </a:xfrm>
        </p:spPr>
        <p:txBody>
          <a:bodyPr>
            <a:normAutofit/>
          </a:bodyPr>
          <a:lstStyle/>
          <a:p>
            <a:pPr marL="0" indent="0">
              <a:buNone/>
            </a:pPr>
            <a:r>
              <a:rPr lang="en-US" sz="3600" b="1" dirty="0"/>
              <a:t>“Tell what corresponds each pixel of an image”</a:t>
            </a:r>
            <a:endParaRPr lang="en-US" dirty="0"/>
          </a:p>
        </p:txBody>
      </p:sp>
      <p:pic>
        <p:nvPicPr>
          <p:cNvPr id="4" name="Content Placeholder 4" descr="A picture containing text&#10;&#10;Description automatically generated">
            <a:extLst>
              <a:ext uri="{FF2B5EF4-FFF2-40B4-BE49-F238E27FC236}">
                <a16:creationId xmlns:a16="http://schemas.microsoft.com/office/drawing/2014/main" id="{8B2D744A-3717-4D64-8409-A4D866440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858" y="2506662"/>
            <a:ext cx="7426283" cy="4351338"/>
          </a:xfrm>
          <a:prstGeom prst="rect">
            <a:avLst/>
          </a:prstGeom>
        </p:spPr>
      </p:pic>
    </p:spTree>
    <p:extLst>
      <p:ext uri="{BB962C8B-B14F-4D97-AF65-F5344CB8AC3E}">
        <p14:creationId xmlns:p14="http://schemas.microsoft.com/office/powerpoint/2010/main" val="101104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p:txBody>
          <a:bodyPr/>
          <a:lstStyle/>
          <a:p>
            <a:r>
              <a:rPr lang="fr-FR" b="0" i="0" dirty="0" err="1">
                <a:solidFill>
                  <a:srgbClr val="262626"/>
                </a:solidFill>
                <a:effectLst/>
                <a:latin typeface="FreightSans"/>
              </a:rPr>
              <a:t>Models</a:t>
            </a:r>
            <a:r>
              <a:rPr lang="fr-FR" b="0" i="0" dirty="0">
                <a:solidFill>
                  <a:srgbClr val="262626"/>
                </a:solidFill>
                <a:effectLst/>
                <a:latin typeface="FreightSans"/>
              </a:rPr>
              <a:t> </a:t>
            </a:r>
            <a:r>
              <a:rPr lang="fr-FR" b="0" i="0" dirty="0" err="1">
                <a:solidFill>
                  <a:srgbClr val="262626"/>
                </a:solidFill>
                <a:effectLst/>
                <a:latin typeface="FreightSans"/>
              </a:rPr>
              <a:t>available</a:t>
            </a:r>
            <a:r>
              <a:rPr lang="fr-FR" b="0" i="0" dirty="0">
                <a:solidFill>
                  <a:srgbClr val="262626"/>
                </a:solidFill>
                <a:effectLst/>
                <a:latin typeface="FreightSans"/>
              </a:rPr>
              <a:t> for </a:t>
            </a:r>
          </a:p>
          <a:p>
            <a:pPr lvl="1"/>
            <a:r>
              <a:rPr lang="fr-FR" b="0" i="0" dirty="0">
                <a:solidFill>
                  <a:srgbClr val="262626"/>
                </a:solidFill>
                <a:effectLst/>
                <a:latin typeface="FreightSans"/>
              </a:rPr>
              <a:t>image classification, </a:t>
            </a:r>
          </a:p>
          <a:p>
            <a:pPr lvl="1"/>
            <a:r>
              <a:rPr lang="fr-FR" b="0" i="0" dirty="0" err="1">
                <a:solidFill>
                  <a:srgbClr val="262626"/>
                </a:solidFill>
                <a:effectLst/>
                <a:latin typeface="FreightSans"/>
              </a:rPr>
              <a:t>pixelwise</a:t>
            </a:r>
            <a:r>
              <a:rPr lang="fr-FR" b="0" i="0" dirty="0">
                <a:solidFill>
                  <a:srgbClr val="262626"/>
                </a:solidFill>
                <a:effectLst/>
                <a:latin typeface="FreightSans"/>
              </a:rPr>
              <a:t> </a:t>
            </a:r>
            <a:r>
              <a:rPr lang="fr-FR" b="0" i="0" dirty="0" err="1">
                <a:solidFill>
                  <a:srgbClr val="262626"/>
                </a:solidFill>
                <a:effectLst/>
                <a:latin typeface="FreightSans"/>
              </a:rPr>
              <a:t>semantic</a:t>
            </a:r>
            <a:r>
              <a:rPr lang="fr-FR" b="0" i="0" dirty="0">
                <a:solidFill>
                  <a:srgbClr val="262626"/>
                </a:solidFill>
                <a:effectLst/>
                <a:latin typeface="FreightSans"/>
              </a:rPr>
              <a:t> segmentation, </a:t>
            </a:r>
          </a:p>
          <a:p>
            <a:pPr lvl="1"/>
            <a:r>
              <a:rPr lang="fr-FR" b="0" i="0" dirty="0" err="1">
                <a:solidFill>
                  <a:srgbClr val="262626"/>
                </a:solidFill>
                <a:effectLst/>
                <a:latin typeface="FreightSans"/>
              </a:rPr>
              <a:t>object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t>
            </a:r>
          </a:p>
          <a:p>
            <a:pPr lvl="1"/>
            <a:r>
              <a:rPr lang="fr-FR" b="0" i="0" dirty="0">
                <a:solidFill>
                  <a:srgbClr val="262626"/>
                </a:solidFill>
                <a:effectLst/>
                <a:latin typeface="FreightSans"/>
              </a:rPr>
              <a:t>instance segmentation, </a:t>
            </a:r>
          </a:p>
          <a:p>
            <a:pPr lvl="1"/>
            <a:r>
              <a:rPr lang="fr-FR" b="0" i="0" dirty="0" err="1">
                <a:solidFill>
                  <a:srgbClr val="262626"/>
                </a:solidFill>
                <a:effectLst/>
                <a:latin typeface="FreightSans"/>
              </a:rPr>
              <a:t>person</a:t>
            </a:r>
            <a:r>
              <a:rPr lang="fr-FR" b="0" i="0" dirty="0">
                <a:solidFill>
                  <a:srgbClr val="262626"/>
                </a:solidFill>
                <a:effectLst/>
                <a:latin typeface="FreightSans"/>
              </a:rPr>
              <a:t> </a:t>
            </a:r>
            <a:r>
              <a:rPr lang="fr-FR" b="0" i="0" dirty="0" err="1">
                <a:solidFill>
                  <a:srgbClr val="262626"/>
                </a:solidFill>
                <a:effectLst/>
                <a:latin typeface="FreightSans"/>
              </a:rPr>
              <a:t>keypoint</a:t>
            </a:r>
            <a:r>
              <a:rPr lang="fr-FR" b="0" i="0" dirty="0">
                <a:solidFill>
                  <a:srgbClr val="262626"/>
                </a:solidFill>
                <a:effectLst/>
                <a:latin typeface="FreightSans"/>
              </a:rPr>
              <a:t> </a:t>
            </a:r>
            <a:r>
              <a:rPr lang="fr-FR" b="0" i="0" dirty="0" err="1">
                <a:solidFill>
                  <a:srgbClr val="262626"/>
                </a:solidFill>
                <a:effectLst/>
                <a:latin typeface="FreightSans"/>
              </a:rPr>
              <a:t>detection</a:t>
            </a:r>
            <a:r>
              <a:rPr lang="fr-FR" b="0" i="0" dirty="0">
                <a:solidFill>
                  <a:srgbClr val="262626"/>
                </a:solidFill>
                <a:effectLst/>
                <a:latin typeface="FreightSans"/>
              </a:rPr>
              <a:t> and ,</a:t>
            </a:r>
          </a:p>
          <a:p>
            <a:pPr lvl="1"/>
            <a:r>
              <a:rPr lang="fr-FR" b="0" i="0" dirty="0" err="1">
                <a:solidFill>
                  <a:srgbClr val="262626"/>
                </a:solidFill>
                <a:effectLst/>
                <a:latin typeface="FreightSans"/>
              </a:rPr>
              <a:t>video</a:t>
            </a:r>
            <a:r>
              <a:rPr lang="fr-FR" b="0" i="0" dirty="0">
                <a:solidFill>
                  <a:srgbClr val="262626"/>
                </a:solidFill>
                <a:effectLst/>
                <a:latin typeface="FreightSans"/>
              </a:rPr>
              <a:t> classification</a:t>
            </a:r>
            <a:endParaRPr lang="fr-FR" dirty="0"/>
          </a:p>
        </p:txBody>
      </p:sp>
    </p:spTree>
    <p:extLst>
      <p:ext uri="{BB962C8B-B14F-4D97-AF65-F5344CB8AC3E}">
        <p14:creationId xmlns:p14="http://schemas.microsoft.com/office/powerpoint/2010/main" val="110783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ImageNet</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First introduced in 2009</a:t>
            </a:r>
          </a:p>
          <a:p>
            <a:pPr algn="just"/>
            <a:r>
              <a:rPr lang="en-US" dirty="0"/>
              <a:t>Dataset contains over 14 million images, spanning over 20,000 different classes.</a:t>
            </a:r>
          </a:p>
          <a:p>
            <a:pPr algn="just"/>
            <a:r>
              <a:rPr lang="en-US" dirty="0"/>
              <a:t>ImageNet is commonly used as a benchmark dataset for training and evaluating image classification models.</a:t>
            </a:r>
          </a:p>
          <a:p>
            <a:pPr algn="just"/>
            <a:r>
              <a:rPr lang="en-US" dirty="0"/>
              <a:t>Widely used in the computer vision research community </a:t>
            </a:r>
          </a:p>
        </p:txBody>
      </p:sp>
    </p:spTree>
    <p:extLst>
      <p:ext uri="{BB962C8B-B14F-4D97-AF65-F5344CB8AC3E}">
        <p14:creationId xmlns:p14="http://schemas.microsoft.com/office/powerpoint/2010/main" val="17973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en-US" dirty="0"/>
              <a:t>Kinetics-400/600/700</a:t>
            </a:r>
            <a:endParaRPr lang="fr-FR" dirty="0"/>
          </a:p>
        </p:txBody>
      </p:sp>
      <p:sp>
        <p:nvSpPr>
          <p:cNvPr id="3" name="Content Placeholder 2">
            <a:extLst>
              <a:ext uri="{FF2B5EF4-FFF2-40B4-BE49-F238E27FC236}">
                <a16:creationId xmlns:a16="http://schemas.microsoft.com/office/drawing/2014/main" id="{51EDE61E-E27E-DE42-6A9F-E097B499FE30}"/>
              </a:ext>
            </a:extLst>
          </p:cNvPr>
          <p:cNvSpPr>
            <a:spLocks noGrp="1"/>
          </p:cNvSpPr>
          <p:nvPr>
            <p:ph idx="1"/>
          </p:nvPr>
        </p:nvSpPr>
        <p:spPr>
          <a:xfrm>
            <a:off x="838200" y="1825625"/>
            <a:ext cx="10515600" cy="4667250"/>
          </a:xfrm>
        </p:spPr>
        <p:txBody>
          <a:bodyPr>
            <a:normAutofit/>
          </a:bodyPr>
          <a:lstStyle/>
          <a:p>
            <a:pPr algn="just"/>
            <a:r>
              <a:rPr lang="en-US" dirty="0"/>
              <a:t>Large-scale video action recognition dataset</a:t>
            </a:r>
          </a:p>
          <a:p>
            <a:pPr algn="just"/>
            <a:r>
              <a:rPr lang="en-US" dirty="0"/>
              <a:t>650,000 video clips that cover 400/600/700 human action classes.</a:t>
            </a:r>
          </a:p>
          <a:p>
            <a:pPr algn="just"/>
            <a:r>
              <a:rPr lang="en-US" dirty="0"/>
              <a:t>Human-object interactions such as playing instruments, as well as human-human interactions such as shaking hands and hugging</a:t>
            </a:r>
          </a:p>
          <a:p>
            <a:pPr algn="just"/>
            <a:r>
              <a:rPr lang="en-US" dirty="0"/>
              <a:t>Each clip is human annotated with a single action class and lasts around 10 seconds.</a:t>
            </a:r>
          </a:p>
        </p:txBody>
      </p:sp>
    </p:spTree>
    <p:extLst>
      <p:ext uri="{BB962C8B-B14F-4D97-AF65-F5344CB8AC3E}">
        <p14:creationId xmlns:p14="http://schemas.microsoft.com/office/powerpoint/2010/main" val="41464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7" name="Picture 6">
            <a:extLst>
              <a:ext uri="{FF2B5EF4-FFF2-40B4-BE49-F238E27FC236}">
                <a16:creationId xmlns:a16="http://schemas.microsoft.com/office/drawing/2014/main" id="{A27AF3D2-2D5E-C1D5-2C16-B13A40504D50}"/>
              </a:ext>
            </a:extLst>
          </p:cNvPr>
          <p:cNvPicPr>
            <a:picLocks noChangeAspect="1"/>
          </p:cNvPicPr>
          <p:nvPr/>
        </p:nvPicPr>
        <p:blipFill>
          <a:blip r:embed="rId3"/>
          <a:stretch>
            <a:fillRect/>
          </a:stretch>
        </p:blipFill>
        <p:spPr>
          <a:xfrm>
            <a:off x="2480141" y="1690688"/>
            <a:ext cx="7231717" cy="4766584"/>
          </a:xfrm>
          <a:prstGeom prst="rect">
            <a:avLst/>
          </a:prstGeom>
        </p:spPr>
      </p:pic>
    </p:spTree>
    <p:extLst>
      <p:ext uri="{BB962C8B-B14F-4D97-AF65-F5344CB8AC3E}">
        <p14:creationId xmlns:p14="http://schemas.microsoft.com/office/powerpoint/2010/main" val="309532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C29FD-B28B-9634-C041-8763FBD4CC2C}"/>
              </a:ext>
            </a:extLst>
          </p:cNvPr>
          <p:cNvSpPr>
            <a:spLocks noGrp="1"/>
          </p:cNvSpPr>
          <p:nvPr>
            <p:ph type="title"/>
          </p:nvPr>
        </p:nvSpPr>
        <p:spPr/>
        <p:txBody>
          <a:bodyPr/>
          <a:lstStyle/>
          <a:p>
            <a:r>
              <a:rPr lang="fr-FR" dirty="0" err="1"/>
              <a:t>Available</a:t>
            </a:r>
            <a:r>
              <a:rPr lang="fr-FR" dirty="0"/>
              <a:t> </a:t>
            </a:r>
            <a:r>
              <a:rPr lang="fr-FR" dirty="0" err="1"/>
              <a:t>models</a:t>
            </a:r>
            <a:r>
              <a:rPr lang="fr-FR" dirty="0"/>
              <a:t> in PyTorch</a:t>
            </a:r>
          </a:p>
        </p:txBody>
      </p:sp>
      <p:pic>
        <p:nvPicPr>
          <p:cNvPr id="5" name="Picture 4">
            <a:extLst>
              <a:ext uri="{FF2B5EF4-FFF2-40B4-BE49-F238E27FC236}">
                <a16:creationId xmlns:a16="http://schemas.microsoft.com/office/drawing/2014/main" id="{6A7EEC5C-6CEB-B88E-DEA3-28A7E059A14A}"/>
              </a:ext>
            </a:extLst>
          </p:cNvPr>
          <p:cNvPicPr>
            <a:picLocks noChangeAspect="1"/>
          </p:cNvPicPr>
          <p:nvPr/>
        </p:nvPicPr>
        <p:blipFill rotWithShape="1">
          <a:blip r:embed="rId3"/>
          <a:srcRect t="27369"/>
          <a:stretch/>
        </p:blipFill>
        <p:spPr>
          <a:xfrm>
            <a:off x="601727" y="2111297"/>
            <a:ext cx="10988546" cy="3070896"/>
          </a:xfrm>
          <a:prstGeom prst="rect">
            <a:avLst/>
          </a:prstGeom>
        </p:spPr>
      </p:pic>
    </p:spTree>
    <p:extLst>
      <p:ext uri="{BB962C8B-B14F-4D97-AF65-F5344CB8AC3E}">
        <p14:creationId xmlns:p14="http://schemas.microsoft.com/office/powerpoint/2010/main" val="4282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D2E8-3C5C-9342-C31C-E0CD8A3892A9}"/>
              </a:ext>
            </a:extLst>
          </p:cNvPr>
          <p:cNvSpPr>
            <a:spLocks noGrp="1"/>
          </p:cNvSpPr>
          <p:nvPr>
            <p:ph type="title"/>
          </p:nvPr>
        </p:nvSpPr>
        <p:spPr/>
        <p:txBody>
          <a:bodyPr/>
          <a:lstStyle/>
          <a:p>
            <a:r>
              <a:rPr lang="fr-FR" dirty="0" err="1"/>
              <a:t>ChatGPT</a:t>
            </a:r>
            <a:r>
              <a:rPr lang="fr-FR" dirty="0"/>
              <a:t>, an </a:t>
            </a:r>
            <a:r>
              <a:rPr lang="fr-FR" dirty="0" err="1"/>
              <a:t>example</a:t>
            </a:r>
            <a:r>
              <a:rPr lang="fr-FR" dirty="0"/>
              <a:t> of Transfer Learning</a:t>
            </a:r>
          </a:p>
        </p:txBody>
      </p:sp>
      <p:pic>
        <p:nvPicPr>
          <p:cNvPr id="9" name="Picture 8">
            <a:extLst>
              <a:ext uri="{FF2B5EF4-FFF2-40B4-BE49-F238E27FC236}">
                <a16:creationId xmlns:a16="http://schemas.microsoft.com/office/drawing/2014/main" id="{8181A3BD-EE82-900B-B784-FE03CE1AF417}"/>
              </a:ext>
            </a:extLst>
          </p:cNvPr>
          <p:cNvPicPr>
            <a:picLocks noChangeAspect="1"/>
          </p:cNvPicPr>
          <p:nvPr/>
        </p:nvPicPr>
        <p:blipFill>
          <a:blip r:embed="rId3"/>
          <a:stretch>
            <a:fillRect/>
          </a:stretch>
        </p:blipFill>
        <p:spPr>
          <a:xfrm>
            <a:off x="838200" y="1690688"/>
            <a:ext cx="8463436" cy="2120593"/>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C1E377C4-87C2-4EF6-C788-82B4A6B25226}"/>
                  </a:ext>
                </a:extLst>
              </p14:cNvPr>
              <p14:cNvContentPartPr/>
              <p14:nvPr/>
            </p14:nvContentPartPr>
            <p14:xfrm>
              <a:off x="2236789" y="1689308"/>
              <a:ext cx="2349360" cy="1221840"/>
            </p14:xfrm>
          </p:contentPart>
        </mc:Choice>
        <mc:Fallback xmlns="">
          <p:pic>
            <p:nvPicPr>
              <p:cNvPr id="10" name="Ink 9">
                <a:extLst>
                  <a:ext uri="{FF2B5EF4-FFF2-40B4-BE49-F238E27FC236}">
                    <a16:creationId xmlns:a16="http://schemas.microsoft.com/office/drawing/2014/main" id="{C1E377C4-87C2-4EF6-C788-82B4A6B25226}"/>
                  </a:ext>
                </a:extLst>
              </p:cNvPr>
              <p:cNvPicPr/>
              <p:nvPr/>
            </p:nvPicPr>
            <p:blipFill>
              <a:blip r:embed="rId5"/>
              <a:stretch>
                <a:fillRect/>
              </a:stretch>
            </p:blipFill>
            <p:spPr>
              <a:xfrm>
                <a:off x="2200789" y="1653668"/>
                <a:ext cx="2421000" cy="1293480"/>
              </a:xfrm>
              <a:prstGeom prst="rect">
                <a:avLst/>
              </a:prstGeom>
            </p:spPr>
          </p:pic>
        </mc:Fallback>
      </mc:AlternateContent>
      <p:sp>
        <p:nvSpPr>
          <p:cNvPr id="12" name="Content Placeholder 2">
            <a:extLst>
              <a:ext uri="{FF2B5EF4-FFF2-40B4-BE49-F238E27FC236}">
                <a16:creationId xmlns:a16="http://schemas.microsoft.com/office/drawing/2014/main" id="{6FA4D00E-0536-887E-D80B-14DDFCAC021D}"/>
              </a:ext>
            </a:extLst>
          </p:cNvPr>
          <p:cNvSpPr>
            <a:spLocks noGrp="1"/>
          </p:cNvSpPr>
          <p:nvPr>
            <p:ph idx="1"/>
          </p:nvPr>
        </p:nvSpPr>
        <p:spPr>
          <a:xfrm>
            <a:off x="838200" y="3868955"/>
            <a:ext cx="10515600" cy="2381917"/>
          </a:xfrm>
        </p:spPr>
        <p:txBody>
          <a:bodyPr>
            <a:normAutofit/>
          </a:bodyPr>
          <a:lstStyle/>
          <a:p>
            <a:pPr algn="just"/>
            <a:r>
              <a:rPr lang="en-US" dirty="0"/>
              <a:t>GPT-3.5 : ‘given an initial text as prompt, it will produce text that continues the prompt’</a:t>
            </a:r>
          </a:p>
          <a:p>
            <a:pPr algn="just"/>
            <a:r>
              <a:rPr lang="en-US" dirty="0"/>
              <a:t>But </a:t>
            </a:r>
            <a:r>
              <a:rPr lang="en-US" dirty="0" err="1"/>
              <a:t>ChatGPT</a:t>
            </a:r>
            <a:r>
              <a:rPr lang="en-US" dirty="0"/>
              <a:t> : </a:t>
            </a:r>
          </a:p>
        </p:txBody>
      </p:sp>
      <p:pic>
        <p:nvPicPr>
          <p:cNvPr id="14" name="Picture 13">
            <a:extLst>
              <a:ext uri="{FF2B5EF4-FFF2-40B4-BE49-F238E27FC236}">
                <a16:creationId xmlns:a16="http://schemas.microsoft.com/office/drawing/2014/main" id="{DFC706F9-CCFC-D8A4-9074-7D67465F004C}"/>
              </a:ext>
            </a:extLst>
          </p:cNvPr>
          <p:cNvPicPr>
            <a:picLocks noChangeAspect="1"/>
          </p:cNvPicPr>
          <p:nvPr/>
        </p:nvPicPr>
        <p:blipFill>
          <a:blip r:embed="rId6"/>
          <a:stretch>
            <a:fillRect/>
          </a:stretch>
        </p:blipFill>
        <p:spPr>
          <a:xfrm>
            <a:off x="3956157" y="4840941"/>
            <a:ext cx="7065697" cy="1920873"/>
          </a:xfrm>
          <a:prstGeom prst="rect">
            <a:avLst/>
          </a:prstGeom>
        </p:spPr>
      </p:pic>
    </p:spTree>
    <p:extLst>
      <p:ext uri="{BB962C8B-B14F-4D97-AF65-F5344CB8AC3E}">
        <p14:creationId xmlns:p14="http://schemas.microsoft.com/office/powerpoint/2010/main" val="199248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7E827-8EF4-C5F3-ECF7-04C47CFAD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BA700-C718-CE52-E41C-C0AB5C3117E3}"/>
              </a:ext>
            </a:extLst>
          </p:cNvPr>
          <p:cNvSpPr>
            <a:spLocks noGrp="1"/>
          </p:cNvSpPr>
          <p:nvPr>
            <p:ph type="title"/>
          </p:nvPr>
        </p:nvSpPr>
        <p:spPr/>
        <p:txBody>
          <a:bodyPr/>
          <a:lstStyle/>
          <a:p>
            <a:r>
              <a:rPr lang="fr-FR" dirty="0"/>
              <a:t>But it’s modern Transfer Learning!</a:t>
            </a:r>
          </a:p>
        </p:txBody>
      </p:sp>
      <p:sp>
        <p:nvSpPr>
          <p:cNvPr id="4" name="Content Placeholder 3">
            <a:extLst>
              <a:ext uri="{FF2B5EF4-FFF2-40B4-BE49-F238E27FC236}">
                <a16:creationId xmlns:a16="http://schemas.microsoft.com/office/drawing/2014/main" id="{01ACDD81-BBB0-90C5-6144-6ADC0D316C8A}"/>
              </a:ext>
            </a:extLst>
          </p:cNvPr>
          <p:cNvSpPr>
            <a:spLocks noGrp="1"/>
          </p:cNvSpPr>
          <p:nvPr>
            <p:ph idx="1"/>
          </p:nvPr>
        </p:nvSpPr>
        <p:spPr/>
        <p:txBody>
          <a:bodyPr/>
          <a:lstStyle/>
          <a:p>
            <a:r>
              <a:rPr lang="fr-FR" dirty="0"/>
              <a:t>Self-</a:t>
            </a:r>
            <a:r>
              <a:rPr lang="fr-FR" dirty="0" err="1"/>
              <a:t>supervised</a:t>
            </a:r>
            <a:endParaRPr lang="fr-FR" dirty="0"/>
          </a:p>
        </p:txBody>
      </p:sp>
    </p:spTree>
    <p:extLst>
      <p:ext uri="{BB962C8B-B14F-4D97-AF65-F5344CB8AC3E}">
        <p14:creationId xmlns:p14="http://schemas.microsoft.com/office/powerpoint/2010/main" val="356990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1AA7-A968-68BD-FA74-F42E628A2D03}"/>
              </a:ext>
            </a:extLst>
          </p:cNvPr>
          <p:cNvSpPr>
            <a:spLocks noGrp="1"/>
          </p:cNvSpPr>
          <p:nvPr>
            <p:ph type="title"/>
          </p:nvPr>
        </p:nvSpPr>
        <p:spPr/>
        <p:txBody>
          <a:bodyPr/>
          <a:lstStyle/>
          <a:p>
            <a:r>
              <a:rPr lang="en-US" dirty="0"/>
              <a:t>Segmentation Medical Images Example</a:t>
            </a:r>
          </a:p>
        </p:txBody>
      </p:sp>
      <p:pic>
        <p:nvPicPr>
          <p:cNvPr id="9" name="Content Placeholder 8">
            <a:extLst>
              <a:ext uri="{FF2B5EF4-FFF2-40B4-BE49-F238E27FC236}">
                <a16:creationId xmlns:a16="http://schemas.microsoft.com/office/drawing/2014/main" id="{E90317BB-43D3-6CA9-C5ED-A4F60E99738F}"/>
              </a:ext>
            </a:extLst>
          </p:cNvPr>
          <p:cNvPicPr>
            <a:picLocks noGrp="1" noChangeAspect="1"/>
          </p:cNvPicPr>
          <p:nvPr>
            <p:ph idx="1"/>
          </p:nvPr>
        </p:nvPicPr>
        <p:blipFill>
          <a:blip r:embed="rId2"/>
          <a:stretch>
            <a:fillRect/>
          </a:stretch>
        </p:blipFill>
        <p:spPr>
          <a:xfrm>
            <a:off x="838200" y="2449103"/>
            <a:ext cx="10515600" cy="3104381"/>
          </a:xfrm>
        </p:spPr>
      </p:pic>
    </p:spTree>
    <p:extLst>
      <p:ext uri="{BB962C8B-B14F-4D97-AF65-F5344CB8AC3E}">
        <p14:creationId xmlns:p14="http://schemas.microsoft.com/office/powerpoint/2010/main" val="280453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2D32-79C1-EFD3-D63F-2809245036AC}"/>
              </a:ext>
            </a:extLst>
          </p:cNvPr>
          <p:cNvSpPr>
            <a:spLocks noGrp="1"/>
          </p:cNvSpPr>
          <p:nvPr>
            <p:ph type="title"/>
          </p:nvPr>
        </p:nvSpPr>
        <p:spPr/>
        <p:txBody>
          <a:bodyPr/>
          <a:lstStyle/>
          <a:p>
            <a:r>
              <a:rPr lang="en-US" dirty="0"/>
              <a:t>U Net</a:t>
            </a:r>
          </a:p>
        </p:txBody>
      </p:sp>
      <p:pic>
        <p:nvPicPr>
          <p:cNvPr id="15" name="Content Placeholder 14">
            <a:extLst>
              <a:ext uri="{FF2B5EF4-FFF2-40B4-BE49-F238E27FC236}">
                <a16:creationId xmlns:a16="http://schemas.microsoft.com/office/drawing/2014/main" id="{1D87BF29-8588-BC3B-4C0A-66A55CC2D5E3}"/>
              </a:ext>
            </a:extLst>
          </p:cNvPr>
          <p:cNvPicPr>
            <a:picLocks noGrp="1" noChangeAspect="1"/>
          </p:cNvPicPr>
          <p:nvPr>
            <p:ph idx="1"/>
          </p:nvPr>
        </p:nvPicPr>
        <p:blipFill>
          <a:blip r:embed="rId3"/>
          <a:stretch>
            <a:fillRect/>
          </a:stretch>
        </p:blipFill>
        <p:spPr>
          <a:xfrm>
            <a:off x="2923449" y="883919"/>
            <a:ext cx="7177897" cy="5974081"/>
          </a:xfrm>
        </p:spPr>
      </p:pic>
      <p:pic>
        <p:nvPicPr>
          <p:cNvPr id="28" name="Graphic 27">
            <a:extLst>
              <a:ext uri="{FF2B5EF4-FFF2-40B4-BE49-F238E27FC236}">
                <a16:creationId xmlns:a16="http://schemas.microsoft.com/office/drawing/2014/main" id="{F085CA9B-4983-C59C-BCBE-8CE6CF317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23449" y="966878"/>
            <a:ext cx="7177898" cy="5902008"/>
          </a:xfrm>
          <a:prstGeom prst="rect">
            <a:avLst/>
          </a:prstGeom>
        </p:spPr>
      </p:pic>
      <p:pic>
        <p:nvPicPr>
          <p:cNvPr id="3" name="Picture 2">
            <a:extLst>
              <a:ext uri="{FF2B5EF4-FFF2-40B4-BE49-F238E27FC236}">
                <a16:creationId xmlns:a16="http://schemas.microsoft.com/office/drawing/2014/main" id="{BEF91417-ABE8-AA62-4AFA-EFFA20CA3BA7}"/>
              </a:ext>
            </a:extLst>
          </p:cNvPr>
          <p:cNvPicPr>
            <a:picLocks noChangeAspect="1"/>
          </p:cNvPicPr>
          <p:nvPr/>
        </p:nvPicPr>
        <p:blipFill>
          <a:blip r:embed="rId6"/>
          <a:stretch>
            <a:fillRect/>
          </a:stretch>
        </p:blipFill>
        <p:spPr>
          <a:xfrm>
            <a:off x="10037177" y="5532438"/>
            <a:ext cx="2154823" cy="1325562"/>
          </a:xfrm>
          <a:prstGeom prst="rect">
            <a:avLst/>
          </a:prstGeom>
        </p:spPr>
      </p:pic>
    </p:spTree>
    <p:extLst>
      <p:ext uri="{BB962C8B-B14F-4D97-AF65-F5344CB8AC3E}">
        <p14:creationId xmlns:p14="http://schemas.microsoft.com/office/powerpoint/2010/main" val="32581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125A-52A0-5108-3E91-8F9ED8565A54}"/>
              </a:ext>
            </a:extLst>
          </p:cNvPr>
          <p:cNvSpPr>
            <a:spLocks noGrp="1"/>
          </p:cNvSpPr>
          <p:nvPr>
            <p:ph type="title"/>
          </p:nvPr>
        </p:nvSpPr>
        <p:spPr/>
        <p:txBody>
          <a:bodyPr/>
          <a:lstStyle/>
          <a:p>
            <a:r>
              <a:rPr lang="en-US" dirty="0"/>
              <a:t>Transposed Convolutional Layer</a:t>
            </a:r>
          </a:p>
        </p:txBody>
      </p:sp>
      <p:sp>
        <p:nvSpPr>
          <p:cNvPr id="21" name="Text Placeholder 20">
            <a:extLst>
              <a:ext uri="{FF2B5EF4-FFF2-40B4-BE49-F238E27FC236}">
                <a16:creationId xmlns:a16="http://schemas.microsoft.com/office/drawing/2014/main" id="{B7435896-6F53-AEC4-8F73-1579E379F17F}"/>
              </a:ext>
            </a:extLst>
          </p:cNvPr>
          <p:cNvSpPr>
            <a:spLocks noGrp="1"/>
          </p:cNvSpPr>
          <p:nvPr>
            <p:ph type="body" idx="1"/>
          </p:nvPr>
        </p:nvSpPr>
        <p:spPr/>
        <p:txBody>
          <a:bodyPr/>
          <a:lstStyle/>
          <a:p>
            <a:pPr algn="ctr"/>
            <a:r>
              <a:rPr lang="en-US" dirty="0"/>
              <a:t>Convolution</a:t>
            </a:r>
          </a:p>
        </p:txBody>
      </p:sp>
      <p:sp>
        <p:nvSpPr>
          <p:cNvPr id="22" name="Text Placeholder 21">
            <a:extLst>
              <a:ext uri="{FF2B5EF4-FFF2-40B4-BE49-F238E27FC236}">
                <a16:creationId xmlns:a16="http://schemas.microsoft.com/office/drawing/2014/main" id="{13313101-E47B-E99B-E6FD-2C78ECE0DAD8}"/>
              </a:ext>
            </a:extLst>
          </p:cNvPr>
          <p:cNvSpPr>
            <a:spLocks noGrp="1"/>
          </p:cNvSpPr>
          <p:nvPr>
            <p:ph type="body" sz="quarter" idx="3"/>
          </p:nvPr>
        </p:nvSpPr>
        <p:spPr/>
        <p:txBody>
          <a:bodyPr/>
          <a:lstStyle/>
          <a:p>
            <a:pPr algn="ctr"/>
            <a:r>
              <a:rPr lang="en-US" dirty="0"/>
              <a:t>Transposed Convolution</a:t>
            </a:r>
          </a:p>
        </p:txBody>
      </p:sp>
      <p:pic>
        <p:nvPicPr>
          <p:cNvPr id="20" name="Content Placeholder 19" descr="Shape&#10;&#10;Description automatically generated">
            <a:extLst>
              <a:ext uri="{FF2B5EF4-FFF2-40B4-BE49-F238E27FC236}">
                <a16:creationId xmlns:a16="http://schemas.microsoft.com/office/drawing/2014/main" id="{6DE31475-FB29-6054-B43C-CA8F4C1775F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25494" y="2505075"/>
            <a:ext cx="3276600" cy="3676650"/>
          </a:xfrm>
        </p:spPr>
      </p:pic>
      <p:sp>
        <p:nvSpPr>
          <p:cNvPr id="15" name="TextBox 14">
            <a:extLst>
              <a:ext uri="{FF2B5EF4-FFF2-40B4-BE49-F238E27FC236}">
                <a16:creationId xmlns:a16="http://schemas.microsoft.com/office/drawing/2014/main" id="{8F17EA95-6192-2FE2-DC6C-D58926E6F398}"/>
              </a:ext>
            </a:extLst>
          </p:cNvPr>
          <p:cNvSpPr txBox="1"/>
          <p:nvPr/>
        </p:nvSpPr>
        <p:spPr>
          <a:xfrm>
            <a:off x="838200" y="6492875"/>
            <a:ext cx="10499862" cy="369332"/>
          </a:xfrm>
          <a:prstGeom prst="rect">
            <a:avLst/>
          </a:prstGeom>
          <a:noFill/>
        </p:spPr>
        <p:txBody>
          <a:bodyPr wrap="none" rtlCol="0">
            <a:spAutoFit/>
          </a:bodyPr>
          <a:lstStyle/>
          <a:p>
            <a:r>
              <a:rPr lang="en-US" dirty="0"/>
              <a:t>Animations credits for this section: </a:t>
            </a:r>
            <a:r>
              <a:rPr lang="en-US" dirty="0">
                <a:hlinkClick r:id="rId3"/>
              </a:rPr>
              <a:t>https://github.com/vdumoulin/conv_arithmetic/blob/master/README.md</a:t>
            </a:r>
            <a:r>
              <a:rPr lang="en-US" dirty="0"/>
              <a:t> </a:t>
            </a:r>
          </a:p>
        </p:txBody>
      </p:sp>
      <p:pic>
        <p:nvPicPr>
          <p:cNvPr id="30" name="Content Placeholder 29" descr="A picture containing businesscard&#10;&#10;Description automatically generated">
            <a:extLst>
              <a:ext uri="{FF2B5EF4-FFF2-40B4-BE49-F238E27FC236}">
                <a16:creationId xmlns:a16="http://schemas.microsoft.com/office/drawing/2014/main" id="{D6EA4894-5068-E427-A07B-EB6234C5E03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256631" y="3113881"/>
            <a:ext cx="2324100" cy="2466975"/>
          </a:xfrm>
        </p:spPr>
      </p:pic>
      <p:sp>
        <p:nvSpPr>
          <p:cNvPr id="31" name="Title 1">
            <a:extLst>
              <a:ext uri="{FF2B5EF4-FFF2-40B4-BE49-F238E27FC236}">
                <a16:creationId xmlns:a16="http://schemas.microsoft.com/office/drawing/2014/main" id="{BA0D5DBD-1361-F3FA-12E0-C29A6C6404F9}"/>
              </a:ext>
            </a:extLst>
          </p:cNvPr>
          <p:cNvSpPr txBox="1">
            <a:spLocks/>
          </p:cNvSpPr>
          <p:nvPr/>
        </p:nvSpPr>
        <p:spPr>
          <a:xfrm>
            <a:off x="7928610" y="365125"/>
            <a:ext cx="18938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Plain</a:t>
            </a:r>
          </a:p>
        </p:txBody>
      </p:sp>
    </p:spTree>
    <p:extLst>
      <p:ext uri="{BB962C8B-B14F-4D97-AF65-F5344CB8AC3E}">
        <p14:creationId xmlns:p14="http://schemas.microsoft.com/office/powerpoint/2010/main" val="12891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125A-52A0-5108-3E91-8F9ED8565A54}"/>
              </a:ext>
            </a:extLst>
          </p:cNvPr>
          <p:cNvSpPr>
            <a:spLocks noGrp="1"/>
          </p:cNvSpPr>
          <p:nvPr>
            <p:ph type="title"/>
          </p:nvPr>
        </p:nvSpPr>
        <p:spPr/>
        <p:txBody>
          <a:bodyPr/>
          <a:lstStyle/>
          <a:p>
            <a:r>
              <a:rPr lang="en-US" dirty="0"/>
              <a:t>Transposed Convolutional Layer: Strides</a:t>
            </a:r>
          </a:p>
        </p:txBody>
      </p:sp>
      <p:sp>
        <p:nvSpPr>
          <p:cNvPr id="21" name="Text Placeholder 20">
            <a:extLst>
              <a:ext uri="{FF2B5EF4-FFF2-40B4-BE49-F238E27FC236}">
                <a16:creationId xmlns:a16="http://schemas.microsoft.com/office/drawing/2014/main" id="{B7435896-6F53-AEC4-8F73-1579E379F17F}"/>
              </a:ext>
            </a:extLst>
          </p:cNvPr>
          <p:cNvSpPr>
            <a:spLocks noGrp="1"/>
          </p:cNvSpPr>
          <p:nvPr>
            <p:ph type="body" idx="1"/>
          </p:nvPr>
        </p:nvSpPr>
        <p:spPr/>
        <p:txBody>
          <a:bodyPr/>
          <a:lstStyle/>
          <a:p>
            <a:pPr algn="ctr"/>
            <a:r>
              <a:rPr lang="en-US" dirty="0"/>
              <a:t>Convolution</a:t>
            </a:r>
          </a:p>
        </p:txBody>
      </p:sp>
      <p:sp>
        <p:nvSpPr>
          <p:cNvPr id="22" name="Text Placeholder 21">
            <a:extLst>
              <a:ext uri="{FF2B5EF4-FFF2-40B4-BE49-F238E27FC236}">
                <a16:creationId xmlns:a16="http://schemas.microsoft.com/office/drawing/2014/main" id="{13313101-E47B-E99B-E6FD-2C78ECE0DAD8}"/>
              </a:ext>
            </a:extLst>
          </p:cNvPr>
          <p:cNvSpPr>
            <a:spLocks noGrp="1"/>
          </p:cNvSpPr>
          <p:nvPr>
            <p:ph type="body" sz="quarter" idx="3"/>
          </p:nvPr>
        </p:nvSpPr>
        <p:spPr/>
        <p:txBody>
          <a:bodyPr/>
          <a:lstStyle/>
          <a:p>
            <a:pPr algn="ctr"/>
            <a:r>
              <a:rPr lang="en-US" dirty="0"/>
              <a:t>Transposed Convolution</a:t>
            </a:r>
          </a:p>
        </p:txBody>
      </p:sp>
      <p:pic>
        <p:nvPicPr>
          <p:cNvPr id="6" name="Content Placeholder 5" descr="A picture containing shape&#10;&#10;Description automatically generated">
            <a:extLst>
              <a:ext uri="{FF2B5EF4-FFF2-40B4-BE49-F238E27FC236}">
                <a16:creationId xmlns:a16="http://schemas.microsoft.com/office/drawing/2014/main" id="{D5F4AA51-E353-00BF-801F-AF8C362C392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43068" y="2505075"/>
            <a:ext cx="3241452" cy="3684588"/>
          </a:xfrm>
        </p:spPr>
      </p:pic>
      <p:pic>
        <p:nvPicPr>
          <p:cNvPr id="10" name="Content Placeholder 9" descr="A picture containing businesscard&#10;&#10;Description automatically generated">
            <a:extLst>
              <a:ext uri="{FF2B5EF4-FFF2-40B4-BE49-F238E27FC236}">
                <a16:creationId xmlns:a16="http://schemas.microsoft.com/office/drawing/2014/main" id="{F7B29628-860F-1596-5FAB-46A1118F13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018506" y="2975769"/>
            <a:ext cx="2800350" cy="2743200"/>
          </a:xfrm>
        </p:spPr>
      </p:pic>
    </p:spTree>
    <p:extLst>
      <p:ext uri="{BB962C8B-B14F-4D97-AF65-F5344CB8AC3E}">
        <p14:creationId xmlns:p14="http://schemas.microsoft.com/office/powerpoint/2010/main" val="26666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Transposed Convolution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1824308404"/>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16879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A092-8276-1750-487C-FD6B2148AEA0}"/>
              </a:ext>
            </a:extLst>
          </p:cNvPr>
          <p:cNvSpPr>
            <a:spLocks noGrp="1"/>
          </p:cNvSpPr>
          <p:nvPr>
            <p:ph type="title"/>
          </p:nvPr>
        </p:nvSpPr>
        <p:spPr/>
        <p:txBody>
          <a:bodyPr/>
          <a:lstStyle/>
          <a:p>
            <a:r>
              <a:rPr lang="en-US" dirty="0"/>
              <a:t>Transposed Convolution Output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BCBD0E-EB29-6951-EAC5-9C7D4BCEDF4D}"/>
                  </a:ext>
                </a:extLst>
              </p:cNvPr>
              <p:cNvSpPr>
                <a:spLocks noGrp="1"/>
              </p:cNvSpPr>
              <p:nvPr>
                <p:ph idx="1"/>
              </p:nvPr>
            </p:nvSpPr>
            <p:spPr>
              <a:xfrm>
                <a:off x="838200" y="5669280"/>
                <a:ext cx="10515600" cy="507682"/>
              </a:xfrm>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m:oMathPara>
                </a14:m>
                <a:endParaRPr lang="en-US" dirty="0"/>
              </a:p>
            </p:txBody>
          </p:sp>
        </mc:Choice>
        <mc:Fallback xmlns="">
          <p:sp>
            <p:nvSpPr>
              <p:cNvPr id="3" name="Content Placeholder 2">
                <a:extLst>
                  <a:ext uri="{FF2B5EF4-FFF2-40B4-BE49-F238E27FC236}">
                    <a16:creationId xmlns:a16="http://schemas.microsoft.com/office/drawing/2014/main" id="{B4BCBD0E-EB29-6951-EAC5-9C7D4BCEDF4D}"/>
                  </a:ext>
                </a:extLst>
              </p:cNvPr>
              <p:cNvSpPr>
                <a:spLocks noGrp="1" noRot="1" noChangeAspect="1" noMove="1" noResize="1" noEditPoints="1" noAdjustHandles="1" noChangeArrowheads="1" noChangeShapeType="1" noTextEdit="1"/>
              </p:cNvSpPr>
              <p:nvPr>
                <p:ph idx="1"/>
              </p:nvPr>
            </p:nvSpPr>
            <p:spPr>
              <a:xfrm>
                <a:off x="838200" y="5669280"/>
                <a:ext cx="10515600" cy="507682"/>
              </a:xfrm>
              <a:blipFill>
                <a:blip r:embed="rId3"/>
                <a:stretch>
                  <a:fillRect b="-60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𝑘</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437046"/>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400" b="0" i="0"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𝑜𝑢</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6922570"/>
                      </a:ext>
                    </a:extLst>
                  </a:tr>
                </a:tbl>
              </a:graphicData>
            </a:graphic>
          </p:graphicFrame>
        </mc:Choice>
        <mc:Fallback xmlns="">
          <p:graphicFrame>
            <p:nvGraphicFramePr>
              <p:cNvPr id="4" name="Table 4">
                <a:extLst>
                  <a:ext uri="{FF2B5EF4-FFF2-40B4-BE49-F238E27FC236}">
                    <a16:creationId xmlns:a16="http://schemas.microsoft.com/office/drawing/2014/main" id="{D1FCFCAB-B3D0-9841-4EDB-7C439FFFCDD6}"/>
                  </a:ext>
                </a:extLst>
              </p:cNvPr>
              <p:cNvGraphicFramePr>
                <a:graphicFrameLocks noGrp="1"/>
              </p:cNvGraphicFramePr>
              <p:nvPr>
                <p:extLst>
                  <p:ext uri="{D42A27DB-BD31-4B8C-83A1-F6EECF244321}">
                    <p14:modId xmlns:p14="http://schemas.microsoft.com/office/powerpoint/2010/main" val="1650539920"/>
                  </p:ext>
                </p:extLst>
              </p:nvPr>
            </p:nvGraphicFramePr>
            <p:xfrm>
              <a:off x="3521423" y="1690688"/>
              <a:ext cx="5149154" cy="3521392"/>
            </p:xfrm>
            <a:graphic>
              <a:graphicData uri="http://schemas.openxmlformats.org/drawingml/2006/table">
                <a:tbl>
                  <a:tblPr firstRow="1" bandRow="1">
                    <a:tableStyleId>{5C22544A-7EE6-4342-B048-85BDC9FD1C3A}</a:tableStyleId>
                  </a:tblPr>
                  <a:tblGrid>
                    <a:gridCol w="2574577">
                      <a:extLst>
                        <a:ext uri="{9D8B030D-6E8A-4147-A177-3AD203B41FA5}">
                          <a16:colId xmlns:a16="http://schemas.microsoft.com/office/drawing/2014/main" val="1867715976"/>
                        </a:ext>
                      </a:extLst>
                    </a:gridCol>
                    <a:gridCol w="2574577">
                      <a:extLst>
                        <a:ext uri="{9D8B030D-6E8A-4147-A177-3AD203B41FA5}">
                          <a16:colId xmlns:a16="http://schemas.microsoft.com/office/drawing/2014/main" val="2067955847"/>
                        </a:ext>
                      </a:extLst>
                    </a:gridCol>
                  </a:tblGrid>
                  <a:tr h="503056">
                    <a:tc>
                      <a:txBody>
                        <a:bodyPr/>
                        <a:lstStyle/>
                        <a:p>
                          <a:pPr marL="0" indent="0" algn="ctr">
                            <a:buNone/>
                          </a:pPr>
                          <a:r>
                            <a:rPr lang="en-US" sz="2400" b="0" dirty="0">
                              <a:solidFill>
                                <a:schemeClr val="tx1"/>
                              </a:solidFill>
                            </a:rPr>
                            <a:t>Kernel:</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 b="-618072"/>
                          </a:stretch>
                        </a:blipFill>
                      </a:tcPr>
                    </a:tc>
                    <a:extLst>
                      <a:ext uri="{0D108BD9-81ED-4DB2-BD59-A6C34878D82A}">
                        <a16:rowId xmlns:a16="http://schemas.microsoft.com/office/drawing/2014/main" val="447519452"/>
                      </a:ext>
                    </a:extLst>
                  </a:tr>
                  <a:tr h="503056">
                    <a:tc>
                      <a:txBody>
                        <a:bodyPr/>
                        <a:lstStyle/>
                        <a:p>
                          <a:pPr algn="ctr"/>
                          <a:r>
                            <a:rPr lang="en-US" sz="2400" dirty="0">
                              <a:solidFill>
                                <a:schemeClr val="tx1"/>
                              </a:solidFill>
                            </a:rPr>
                            <a:t>Input image: </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107317" b="-525610"/>
                          </a:stretch>
                        </a:blipFill>
                      </a:tcPr>
                    </a:tc>
                    <a:extLst>
                      <a:ext uri="{0D108BD9-81ED-4DB2-BD59-A6C34878D82A}">
                        <a16:rowId xmlns:a16="http://schemas.microsoft.com/office/drawing/2014/main" val="1623022831"/>
                      </a:ext>
                    </a:extLst>
                  </a:tr>
                  <a:tr h="503056">
                    <a:tc>
                      <a:txBody>
                        <a:bodyPr/>
                        <a:lstStyle/>
                        <a:p>
                          <a:pPr algn="ctr"/>
                          <a:r>
                            <a:rPr lang="en-US" sz="2400" dirty="0">
                              <a:solidFill>
                                <a:schemeClr val="tx1"/>
                              </a:solidFill>
                            </a:rPr>
                            <a:t>Padding:</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204819" b="-419277"/>
                          </a:stretch>
                        </a:blipFill>
                      </a:tcPr>
                    </a:tc>
                    <a:extLst>
                      <a:ext uri="{0D108BD9-81ED-4DB2-BD59-A6C34878D82A}">
                        <a16:rowId xmlns:a16="http://schemas.microsoft.com/office/drawing/2014/main" val="4005437046"/>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271232"/>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37713"/>
                      </a:ext>
                    </a:extLst>
                  </a:tr>
                  <a:tr h="503056">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5396076"/>
                      </a:ext>
                    </a:extLst>
                  </a:tr>
                  <a:tr h="503056">
                    <a:tc>
                      <a:txBody>
                        <a:bodyPr/>
                        <a:lstStyle/>
                        <a:p>
                          <a:pPr algn="ctr"/>
                          <a:r>
                            <a:rPr lang="en-US" sz="2400" dirty="0">
                              <a:solidFill>
                                <a:schemeClr val="tx1"/>
                              </a:solidFill>
                            </a:rPr>
                            <a:t>Output image:</a:t>
                          </a: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a:p>
                      </a:txBody>
                      <a:tcPr marL="124041" marR="124041" marT="62021" marB="620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000" t="-602410" b="-21687"/>
                          </a:stretch>
                        </a:blipFill>
                      </a:tcPr>
                    </a:tc>
                    <a:extLst>
                      <a:ext uri="{0D108BD9-81ED-4DB2-BD59-A6C34878D82A}">
                        <a16:rowId xmlns:a16="http://schemas.microsoft.com/office/drawing/2014/main" val="2106922570"/>
                      </a:ext>
                    </a:extLst>
                  </a:tr>
                </a:tbl>
              </a:graphicData>
            </a:graphic>
          </p:graphicFrame>
        </mc:Fallback>
      </mc:AlternateContent>
    </p:spTree>
    <p:extLst>
      <p:ext uri="{BB962C8B-B14F-4D97-AF65-F5344CB8AC3E}">
        <p14:creationId xmlns:p14="http://schemas.microsoft.com/office/powerpoint/2010/main" val="29277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1461</Words>
  <Application>Microsoft Office PowerPoint</Application>
  <PresentationFormat>Widescreen</PresentationFormat>
  <Paragraphs>194</Paragraphs>
  <Slides>36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Courier New</vt:lpstr>
      <vt:lpstr>FreightSans</vt:lpstr>
      <vt:lpstr>Söhne</vt:lpstr>
      <vt:lpstr>Wingdings</vt:lpstr>
      <vt:lpstr>Office Theme</vt:lpstr>
      <vt:lpstr>Architectures</vt:lpstr>
      <vt:lpstr>Typical classification architecture</vt:lpstr>
      <vt:lpstr>Segmentation: Definition</vt:lpstr>
      <vt:lpstr>Segmentation Medical Images Example</vt:lpstr>
      <vt:lpstr>U Net</vt:lpstr>
      <vt:lpstr>Transposed Convolutional Layer</vt:lpstr>
      <vt:lpstr>Transposed Convolutional Layer: Strides</vt:lpstr>
      <vt:lpstr>Transposed Convolution Output Size</vt:lpstr>
      <vt:lpstr>Transposed Convolution Output Size</vt:lpstr>
      <vt:lpstr>Transposed Convolution Output Size</vt:lpstr>
      <vt:lpstr>Transposed Convolution Output Size</vt:lpstr>
      <vt:lpstr>Transposed Convolution Output Size</vt:lpstr>
      <vt:lpstr>Max Unpool</vt:lpstr>
      <vt:lpstr>Max Unpool</vt:lpstr>
      <vt:lpstr>Max Unpool Output Size</vt:lpstr>
      <vt:lpstr>Skip Connections</vt:lpstr>
      <vt:lpstr>U Net architectures</vt:lpstr>
      <vt:lpstr>Medical Volumes</vt:lpstr>
      <vt:lpstr>Upscaling</vt:lpstr>
      <vt:lpstr>Upscaling techniques</vt:lpstr>
      <vt:lpstr>Variable length in Neural Network</vt:lpstr>
      <vt:lpstr>Hidden state to feed quantum of information</vt:lpstr>
      <vt:lpstr>Unfolding RNN</vt:lpstr>
      <vt:lpstr>Classical RNN architecture</vt:lpstr>
      <vt:lpstr>Transfer Learning</vt:lpstr>
      <vt:lpstr>What is transfer learning</vt:lpstr>
      <vt:lpstr>PowerPoint Presentation</vt:lpstr>
      <vt:lpstr>What is transfer learning</vt:lpstr>
      <vt:lpstr>What does it look like in PyTorch</vt:lpstr>
      <vt:lpstr>Available models in PyTorch</vt:lpstr>
      <vt:lpstr>ImageNet</vt:lpstr>
      <vt:lpstr>Kinetics-400/600/700</vt:lpstr>
      <vt:lpstr>Available models in PyTorch</vt:lpstr>
      <vt:lpstr>Available models in PyTorch</vt:lpstr>
      <vt:lpstr>ChatGPT, an example of Transfer Learning</vt:lpstr>
      <vt:lpstr>But it’s modern 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Architectures (Part 1)</dc:title>
  <dc:creator>Romain Lhotte</dc:creator>
  <cp:lastModifiedBy>Romain Lhotte</cp:lastModifiedBy>
  <cp:revision>7</cp:revision>
  <dcterms:created xsi:type="dcterms:W3CDTF">2024-01-21T17:43:47Z</dcterms:created>
  <dcterms:modified xsi:type="dcterms:W3CDTF">2026-01-23T15:39:53Z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116e0e-72df-4d64-8d95-ec79a49a5ebe_Enabled">
    <vt:lpwstr>true</vt:lpwstr>
  </property>
  <property fmtid="{D5CDD505-2E9C-101B-9397-08002B2CF9AE}" pid="3" name="MSIP_Label_df116e0e-72df-4d64-8d95-ec79a49a5ebe_SetDate">
    <vt:lpwstr>2025-01-10T18:16:15Z</vt:lpwstr>
  </property>
  <property fmtid="{D5CDD505-2E9C-101B-9397-08002B2CF9AE}" pid="4" name="MSIP_Label_df116e0e-72df-4d64-8d95-ec79a49a5ebe_Method">
    <vt:lpwstr>Standard</vt:lpwstr>
  </property>
  <property fmtid="{D5CDD505-2E9C-101B-9397-08002B2CF9AE}" pid="5" name="MSIP_Label_df116e0e-72df-4d64-8d95-ec79a49a5ebe_Name">
    <vt:lpwstr>Internal</vt:lpwstr>
  </property>
  <property fmtid="{D5CDD505-2E9C-101B-9397-08002B2CF9AE}" pid="6" name="MSIP_Label_df116e0e-72df-4d64-8d95-ec79a49a5ebe_SiteId">
    <vt:lpwstr>efa39904-64bd-4449-9e11-a0567cf564b6</vt:lpwstr>
  </property>
  <property fmtid="{D5CDD505-2E9C-101B-9397-08002B2CF9AE}" pid="7" name="MSIP_Label_df116e0e-72df-4d64-8d95-ec79a49a5ebe_ActionId">
    <vt:lpwstr>d9528e6a-4d0a-4141-9612-37d4bff1b4c9</vt:lpwstr>
  </property>
  <property fmtid="{D5CDD505-2E9C-101B-9397-08002B2CF9AE}" pid="8" name="MSIP_Label_df116e0e-72df-4d64-8d95-ec79a49a5ebe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